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61" r:id="rId3"/>
    <p:sldId id="280" r:id="rId4"/>
    <p:sldId id="258" r:id="rId5"/>
    <p:sldId id="259" r:id="rId6"/>
    <p:sldId id="284" r:id="rId7"/>
    <p:sldId id="282" r:id="rId8"/>
    <p:sldId id="290" r:id="rId9"/>
    <p:sldId id="262" r:id="rId10"/>
    <p:sldId id="263" r:id="rId11"/>
    <p:sldId id="287" r:id="rId12"/>
    <p:sldId id="264" r:id="rId13"/>
    <p:sldId id="265" r:id="rId14"/>
    <p:sldId id="269" r:id="rId15"/>
    <p:sldId id="270" r:id="rId16"/>
    <p:sldId id="271" r:id="rId17"/>
    <p:sldId id="272" r:id="rId18"/>
    <p:sldId id="273" r:id="rId19"/>
    <p:sldId id="266" r:id="rId20"/>
    <p:sldId id="275" r:id="rId21"/>
    <p:sldId id="288" r:id="rId22"/>
    <p:sldId id="276" r:id="rId23"/>
    <p:sldId id="289" r:id="rId24"/>
    <p:sldId id="291" r:id="rId25"/>
    <p:sldId id="29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i Du" initials="HD" lastIdx="1" clrIdx="0">
    <p:extLst>
      <p:ext uri="{19B8F6BF-5375-455C-9EA6-DF929625EA0E}">
        <p15:presenceInfo xmlns:p15="http://schemas.microsoft.com/office/powerpoint/2012/main" userId="S::hdu@eastern.edu::72aa731f-20aa-481f-91fd-57e7546b5de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45"/>
    <p:restoredTop sz="87347"/>
  </p:normalViewPr>
  <p:slideViewPr>
    <p:cSldViewPr snapToGrid="0" snapToObjects="1">
      <p:cViewPr varScale="1">
        <p:scale>
          <a:sx n="83" d="100"/>
          <a:sy n="83" d="100"/>
        </p:scale>
        <p:origin x="200" y="800"/>
      </p:cViewPr>
      <p:guideLst/>
    </p:cSldViewPr>
  </p:slideViewPr>
  <p:outlineViewPr>
    <p:cViewPr>
      <p:scale>
        <a:sx n="33" d="100"/>
        <a:sy n="33" d="100"/>
      </p:scale>
      <p:origin x="0" y="-256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1B9656-E71B-3D4D-9A85-591853528982}" type="datetimeFigureOut">
              <a:rPr lang="en-US" smtClean="0"/>
              <a:t>7/24/20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93C51D-D6C4-2748-B82E-E8B7CF19DCF4}" type="slidenum">
              <a:rPr lang="en-US" smtClean="0"/>
              <a:t>‹#›</a:t>
            </a:fld>
            <a:endParaRPr lang="en-US"/>
          </a:p>
        </p:txBody>
      </p:sp>
    </p:spTree>
    <p:extLst>
      <p:ext uri="{BB962C8B-B14F-4D97-AF65-F5344CB8AC3E}">
        <p14:creationId xmlns:p14="http://schemas.microsoft.com/office/powerpoint/2010/main" val="1319069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093C51D-D6C4-2748-B82E-E8B7CF19DCF4}" type="slidenum">
              <a:rPr lang="en-US" smtClean="0"/>
              <a:t>1</a:t>
            </a:fld>
            <a:endParaRPr lang="en-US"/>
          </a:p>
        </p:txBody>
      </p:sp>
    </p:spTree>
    <p:extLst>
      <p:ext uri="{BB962C8B-B14F-4D97-AF65-F5344CB8AC3E}">
        <p14:creationId xmlns:p14="http://schemas.microsoft.com/office/powerpoint/2010/main" val="983410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K-S test gives us the test statistic of .25 with small p value, which is less than the significant level of .05. so, we conclude that customer retention and customer churn for monthly charge do not come from the same distribution.</a:t>
            </a:r>
            <a:r>
              <a:rPr lang="en-US" dirty="0">
                <a:effectLst/>
              </a:rPr>
              <a:t> </a:t>
            </a:r>
            <a:endParaRPr lang="en-US" dirty="0"/>
          </a:p>
          <a:p>
            <a:endParaRPr lang="en-US" dirty="0"/>
          </a:p>
        </p:txBody>
      </p:sp>
      <p:sp>
        <p:nvSpPr>
          <p:cNvPr id="4" name="Slide Number Placeholder 3"/>
          <p:cNvSpPr>
            <a:spLocks noGrp="1"/>
          </p:cNvSpPr>
          <p:nvPr>
            <p:ph type="sldNum" sz="quarter" idx="5"/>
          </p:nvPr>
        </p:nvSpPr>
        <p:spPr/>
        <p:txBody>
          <a:bodyPr/>
          <a:lstStyle/>
          <a:p>
            <a:fld id="{8093C51D-D6C4-2748-B82E-E8B7CF19DCF4}" type="slidenum">
              <a:rPr lang="en-US" smtClean="0"/>
              <a:t>10</a:t>
            </a:fld>
            <a:endParaRPr lang="en-US"/>
          </a:p>
        </p:txBody>
      </p:sp>
    </p:spTree>
    <p:extLst>
      <p:ext uri="{BB962C8B-B14F-4D97-AF65-F5344CB8AC3E}">
        <p14:creationId xmlns:p14="http://schemas.microsoft.com/office/powerpoint/2010/main" val="2336465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monthly charges.     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also use sign test to see </a:t>
            </a:r>
            <a:r>
              <a:rPr lang="en-US" sz="1200" cap="none" dirty="0"/>
              <a:t>If my data match up with national averages 65.5 for monthly charge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tried the both one-sample t-test and  sign test saw a similarly strong evidence </a:t>
            </a:r>
            <a:r>
              <a:rPr lang="en-US" dirty="0"/>
              <a:t>monthly charge differed from the national statistics,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CI </a:t>
            </a:r>
            <a:r>
              <a:rPr lang="en-US" sz="1200" kern="1200" dirty="0" err="1">
                <a:solidFill>
                  <a:schemeClr val="tx1"/>
                </a:solidFill>
                <a:effectLst/>
                <a:latin typeface="+mn-lt"/>
                <a:ea typeface="+mn-ea"/>
                <a:cs typeface="+mn-cs"/>
              </a:rPr>
              <a:t>intervew</a:t>
            </a:r>
            <a:r>
              <a:rPr lang="en-US" sz="1200" kern="1200" dirty="0">
                <a:solidFill>
                  <a:schemeClr val="tx1"/>
                </a:solidFill>
                <a:effectLst/>
                <a:latin typeface="+mn-lt"/>
                <a:ea typeface="+mn-ea"/>
                <a:cs typeface="+mn-cs"/>
              </a:rPr>
              <a:t>, these two test are very different.  To fully rely on the t-test, however, I would have to make sure each monthly charge is  normally distributed, </a:t>
            </a:r>
          </a:p>
          <a:p>
            <a:endParaRPr lang="en-US" dirty="0"/>
          </a:p>
        </p:txBody>
      </p:sp>
      <p:sp>
        <p:nvSpPr>
          <p:cNvPr id="4" name="Slide Number Placeholder 3"/>
          <p:cNvSpPr>
            <a:spLocks noGrp="1"/>
          </p:cNvSpPr>
          <p:nvPr>
            <p:ph type="sldNum" sz="quarter" idx="5"/>
          </p:nvPr>
        </p:nvSpPr>
        <p:spPr/>
        <p:txBody>
          <a:bodyPr/>
          <a:lstStyle/>
          <a:p>
            <a:fld id="{8093C51D-D6C4-2748-B82E-E8B7CF19DCF4}" type="slidenum">
              <a:rPr lang="en-US" smtClean="0"/>
              <a:t>11</a:t>
            </a:fld>
            <a:endParaRPr lang="en-US"/>
          </a:p>
        </p:txBody>
      </p:sp>
    </p:spTree>
    <p:extLst>
      <p:ext uri="{BB962C8B-B14F-4D97-AF65-F5344CB8AC3E}">
        <p14:creationId xmlns:p14="http://schemas.microsoft.com/office/powerpoint/2010/main" val="262910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is even worse than having churn is not knowing why customers churned. The monthly charge for losing customers is relatively high. What is the reason for that?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 already know partner has association with churn,</a:t>
            </a:r>
            <a:r>
              <a:rPr lang="en-US" sz="1200" kern="1200" dirty="0">
                <a:solidFill>
                  <a:schemeClr val="tx1"/>
                </a:solidFill>
                <a:effectLst/>
                <a:latin typeface="+mn-lt"/>
                <a:ea typeface="+mn-ea"/>
                <a:cs typeface="+mn-cs"/>
              </a:rPr>
              <a:t> I was interested in knowing if monthly charge differs among partner. </a:t>
            </a:r>
            <a:r>
              <a:rPr lang="en-US" sz="1200" b="1" i="0" kern="1200" dirty="0">
                <a:solidFill>
                  <a:schemeClr val="tx1"/>
                </a:solidFill>
                <a:effectLst/>
                <a:latin typeface="+mn-lt"/>
                <a:ea typeface="+mn-ea"/>
                <a:cs typeface="+mn-cs"/>
              </a:rPr>
              <a:t>Because many users</a:t>
            </a:r>
            <a:r>
              <a:rPr lang="en-US" sz="1200" b="0" i="0" kern="1200" dirty="0">
                <a:solidFill>
                  <a:schemeClr val="tx1"/>
                </a:solidFill>
                <a:effectLst/>
                <a:latin typeface="+mn-lt"/>
                <a:ea typeface="+mn-ea"/>
                <a:cs typeface="+mn-cs"/>
              </a:rPr>
              <a:t> sharing the same connection can </a:t>
            </a:r>
            <a:r>
              <a:rPr lang="en-US" sz="1200" b="1" i="0" kern="1200" dirty="0">
                <a:solidFill>
                  <a:schemeClr val="tx1"/>
                </a:solidFill>
                <a:effectLst/>
                <a:latin typeface="+mn-lt"/>
                <a:ea typeface="+mn-ea"/>
                <a:cs typeface="+mn-cs"/>
              </a:rPr>
              <a:t>affect Internet speeds</a:t>
            </a:r>
            <a:r>
              <a:rPr lang="en-US" sz="1200" b="0" i="0" kern="1200" dirty="0">
                <a:solidFill>
                  <a:schemeClr val="tx1"/>
                </a:solidFill>
                <a:effectLst/>
                <a:latin typeface="+mn-lt"/>
                <a:ea typeface="+mn-ea"/>
                <a:cs typeface="+mn-cs"/>
              </a:rPr>
              <a:t>, maybe cost more money to upgrade the internet speed.  By looking at box plot, our</a:t>
            </a:r>
            <a:r>
              <a:rPr lang="en-US" sz="1200" b="0" i="0" kern="1200" dirty="0">
                <a:solidFill>
                  <a:schemeClr val="tx1"/>
                </a:solidFill>
                <a:effectLst/>
                <a:latin typeface="+mn-lt"/>
                <a:ea typeface="+mn-ea"/>
                <a:cs typeface="+mn-cs"/>
                <a:sym typeface="Wingdings" pitchFamily="2" charset="2"/>
              </a:rPr>
              <a:t> assumption are met </a:t>
            </a:r>
            <a:endParaRPr lang="en-US" dirty="0"/>
          </a:p>
        </p:txBody>
      </p:sp>
      <p:sp>
        <p:nvSpPr>
          <p:cNvPr id="4" name="Slide Number Placeholder 3"/>
          <p:cNvSpPr>
            <a:spLocks noGrp="1"/>
          </p:cNvSpPr>
          <p:nvPr>
            <p:ph type="sldNum" sz="quarter" idx="5"/>
          </p:nvPr>
        </p:nvSpPr>
        <p:spPr/>
        <p:txBody>
          <a:bodyPr/>
          <a:lstStyle/>
          <a:p>
            <a:fld id="{8093C51D-D6C4-2748-B82E-E8B7CF19DCF4}" type="slidenum">
              <a:rPr lang="en-US" smtClean="0"/>
              <a:t>12</a:t>
            </a:fld>
            <a:endParaRPr lang="en-US"/>
          </a:p>
        </p:txBody>
      </p:sp>
    </p:spTree>
    <p:extLst>
      <p:ext uri="{BB962C8B-B14F-4D97-AF65-F5344CB8AC3E}">
        <p14:creationId xmlns:p14="http://schemas.microsoft.com/office/powerpoint/2010/main" val="1225406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wanted to use a Rank Sum test to see if there is difference between having partner and without partner. The Rank Sum Test gave us the test statistic with small p-value</a:t>
            </a:r>
            <a:r>
              <a:rPr lang="en-US" dirty="0">
                <a:effectLst/>
              </a:rPr>
              <a:t>, </a:t>
            </a:r>
            <a:r>
              <a:rPr lang="en-US" dirty="0"/>
              <a:t>we conclude two populations are not equal.   To be more specific ,</a:t>
            </a:r>
            <a:r>
              <a:rPr lang="en-US" dirty="0">
                <a:solidFill>
                  <a:srgbClr val="FF0000"/>
                </a:solidFill>
              </a:rPr>
              <a:t> having a partner will increase monthly charge. </a:t>
            </a:r>
            <a:r>
              <a:rPr lang="en-US" sz="1200" kern="1200" dirty="0">
                <a:solidFill>
                  <a:schemeClr val="tx1"/>
                </a:solidFill>
                <a:effectLst/>
                <a:latin typeface="+mn-lt"/>
                <a:ea typeface="+mn-ea"/>
                <a:cs typeface="+mn-cs"/>
              </a:rPr>
              <a:t>When two-sample t-test, the similar result is achieved. And CI for these two test are pretty close. Again ,we have to make sure each monthly charge is normally distributed, </a:t>
            </a:r>
            <a:endParaRPr lang="en-US" dirty="0"/>
          </a:p>
        </p:txBody>
      </p:sp>
      <p:sp>
        <p:nvSpPr>
          <p:cNvPr id="4" name="Slide Number Placeholder 3"/>
          <p:cNvSpPr>
            <a:spLocks noGrp="1"/>
          </p:cNvSpPr>
          <p:nvPr>
            <p:ph type="sldNum" sz="quarter" idx="5"/>
          </p:nvPr>
        </p:nvSpPr>
        <p:spPr/>
        <p:txBody>
          <a:bodyPr/>
          <a:lstStyle/>
          <a:p>
            <a:fld id="{8093C51D-D6C4-2748-B82E-E8B7CF19DCF4}" type="slidenum">
              <a:rPr lang="en-US" smtClean="0"/>
              <a:t>13</a:t>
            </a:fld>
            <a:endParaRPr lang="en-US"/>
          </a:p>
        </p:txBody>
      </p:sp>
    </p:spTree>
    <p:extLst>
      <p:ext uri="{BB962C8B-B14F-4D97-AF65-F5344CB8AC3E}">
        <p14:creationId xmlns:p14="http://schemas.microsoft.com/office/powerpoint/2010/main" val="3888105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my data analysis was focused on the reason behind the costumer churn, I also wanted to compare the monthly charge variable between the churn and contract. </a:t>
            </a:r>
          </a:p>
          <a:p>
            <a:r>
              <a:rPr lang="en-US" sz="1200" kern="1200" dirty="0">
                <a:solidFill>
                  <a:schemeClr val="tx1"/>
                </a:solidFill>
                <a:effectLst/>
                <a:latin typeface="+mn-lt"/>
                <a:ea typeface="+mn-ea"/>
                <a:cs typeface="+mn-cs"/>
              </a:rPr>
              <a:t>. First, as we would be expected,</a:t>
            </a:r>
            <a:r>
              <a:rPr lang="en-US" dirty="0">
                <a:effectLst/>
              </a:rPr>
              <a:t>  </a:t>
            </a:r>
            <a:r>
              <a:rPr lang="en-US" sz="1200" dirty="0"/>
              <a:t>The churn rate of month-to-month contract customers is much </a:t>
            </a:r>
            <a:r>
              <a:rPr lang="en-US" sz="1200" dirty="0">
                <a:solidFill>
                  <a:srgbClr val="FF0000"/>
                </a:solidFill>
              </a:rPr>
              <a:t>higher</a:t>
            </a:r>
            <a:r>
              <a:rPr lang="en-US" sz="1200" dirty="0"/>
              <a:t> than the longer contract customers. </a:t>
            </a:r>
          </a:p>
          <a:p>
            <a:endParaRPr lang="en-US" dirty="0">
              <a:effectLst/>
            </a:endParaRPr>
          </a:p>
          <a:p>
            <a:r>
              <a:rPr lang="en-US" sz="1200" b="0" i="0" u="none" strike="noStrike" kern="1200" dirty="0">
                <a:solidFill>
                  <a:schemeClr val="tx1"/>
                </a:solidFill>
                <a:effectLst/>
                <a:latin typeface="+mn-lt"/>
                <a:ea typeface="+mn-ea"/>
                <a:cs typeface="+mn-cs"/>
              </a:rPr>
              <a:t>Personally</a:t>
            </a:r>
            <a:r>
              <a:rPr lang="en-US" sz="1200" kern="1200" dirty="0">
                <a:solidFill>
                  <a:schemeClr val="tx1"/>
                </a:solidFill>
                <a:effectLst/>
                <a:latin typeface="+mn-lt"/>
                <a:ea typeface="+mn-ea"/>
                <a:cs typeface="+mn-cs"/>
              </a:rPr>
              <a:t>, I think the price concessions are the main reason for me to sign a long-term contract, so, I am interested in exploring the relationship between contract and monthlycharge in term of variability and location shift.</a:t>
            </a:r>
            <a:endParaRPr lang="en-US" dirty="0"/>
          </a:p>
        </p:txBody>
      </p:sp>
      <p:sp>
        <p:nvSpPr>
          <p:cNvPr id="4" name="Slide Number Placeholder 3"/>
          <p:cNvSpPr>
            <a:spLocks noGrp="1"/>
          </p:cNvSpPr>
          <p:nvPr>
            <p:ph type="sldNum" sz="quarter" idx="5"/>
          </p:nvPr>
        </p:nvSpPr>
        <p:spPr/>
        <p:txBody>
          <a:bodyPr/>
          <a:lstStyle/>
          <a:p>
            <a:fld id="{8093C51D-D6C4-2748-B82E-E8B7CF19DCF4}" type="slidenum">
              <a:rPr lang="en-US" smtClean="0"/>
              <a:t>14</a:t>
            </a:fld>
            <a:endParaRPr lang="en-US"/>
          </a:p>
        </p:txBody>
      </p:sp>
    </p:spTree>
    <p:extLst>
      <p:ext uri="{BB962C8B-B14F-4D97-AF65-F5344CB8AC3E}">
        <p14:creationId xmlns:p14="http://schemas.microsoft.com/office/powerpoint/2010/main" val="3278515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0050" marR="0" lvl="0" indent="-285750" algn="l" defTabSz="914400" rtl="0" eaLnBrk="1" fontAlgn="auto" latinLnBrk="0" hangingPunct="1">
              <a:lnSpc>
                <a:spcPct val="120000"/>
              </a:lnSpc>
              <a:spcBef>
                <a:spcPts val="0"/>
              </a:spcBef>
              <a:spcAft>
                <a:spcPts val="600"/>
              </a:spcAft>
              <a:buClr>
                <a:schemeClr val="accent1"/>
              </a:buClr>
              <a:buSzPct val="100000"/>
              <a:buFont typeface="Arial" panose="020B0604020202020204" pitchFamily="34" charset="0"/>
              <a:buChar char="•"/>
              <a:tabLst/>
              <a:defRPr/>
            </a:pPr>
            <a:endParaRPr lang="en-US" altLang="zh-CN" dirty="0"/>
          </a:p>
        </p:txBody>
      </p:sp>
      <p:sp>
        <p:nvSpPr>
          <p:cNvPr id="4" name="Slide Number Placeholder 3"/>
          <p:cNvSpPr>
            <a:spLocks noGrp="1"/>
          </p:cNvSpPr>
          <p:nvPr>
            <p:ph type="sldNum" sz="quarter" idx="5"/>
          </p:nvPr>
        </p:nvSpPr>
        <p:spPr/>
        <p:txBody>
          <a:bodyPr/>
          <a:lstStyle/>
          <a:p>
            <a:fld id="{8093C51D-D6C4-2748-B82E-E8B7CF19DCF4}" type="slidenum">
              <a:rPr lang="en-US" smtClean="0"/>
              <a:t>15</a:t>
            </a:fld>
            <a:endParaRPr lang="en-US"/>
          </a:p>
        </p:txBody>
      </p:sp>
    </p:spTree>
    <p:extLst>
      <p:ext uri="{BB962C8B-B14F-4D97-AF65-F5344CB8AC3E}">
        <p14:creationId xmlns:p14="http://schemas.microsoft.com/office/powerpoint/2010/main" val="3351900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used the Ansari-Bradley and F test to check if monthly contract and an annual contract are identically distributed. I assume that the median of monthly charge for different contracts are the same in customers retention, however they are not normal distribution due to the left skewed. Both parametric and nonparametric test gave the small  p-value. We conclude that one year has greater variability than monthly contract</a:t>
            </a:r>
            <a:endParaRPr lang="en-US" dirty="0"/>
          </a:p>
        </p:txBody>
      </p:sp>
      <p:sp>
        <p:nvSpPr>
          <p:cNvPr id="4" name="Slide Number Placeholder 3"/>
          <p:cNvSpPr>
            <a:spLocks noGrp="1"/>
          </p:cNvSpPr>
          <p:nvPr>
            <p:ph type="sldNum" sz="quarter" idx="5"/>
          </p:nvPr>
        </p:nvSpPr>
        <p:spPr/>
        <p:txBody>
          <a:bodyPr/>
          <a:lstStyle/>
          <a:p>
            <a:fld id="{8093C51D-D6C4-2748-B82E-E8B7CF19DCF4}" type="slidenum">
              <a:rPr lang="en-US" smtClean="0"/>
              <a:t>16</a:t>
            </a:fld>
            <a:endParaRPr lang="en-US"/>
          </a:p>
        </p:txBody>
      </p:sp>
    </p:spTree>
    <p:extLst>
      <p:ext uri="{BB962C8B-B14F-4D97-AF65-F5344CB8AC3E}">
        <p14:creationId xmlns:p14="http://schemas.microsoft.com/office/powerpoint/2010/main" val="2512247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Second, I used Rank-Sum Test to see if there any difference in in One-Year and Two-Year contract. This gave big p-value  .27, </a:t>
            </a:r>
            <a:r>
              <a:rPr lang="en-US" dirty="0"/>
              <a:t>we do not have enough evidence to conclude the two populations are not equal.</a:t>
            </a:r>
            <a:br>
              <a:rPr lang="en-US" dirty="0"/>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When comparing to the t-test, the p-value is relatively small, we conclude two populations are not equal, but it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less reliable than the A-B results due to the abnormal tails. </a:t>
            </a:r>
            <a:endParaRPr lang="en-US" dirty="0"/>
          </a:p>
        </p:txBody>
      </p:sp>
      <p:sp>
        <p:nvSpPr>
          <p:cNvPr id="4" name="Slide Number Placeholder 3"/>
          <p:cNvSpPr>
            <a:spLocks noGrp="1"/>
          </p:cNvSpPr>
          <p:nvPr>
            <p:ph type="sldNum" sz="quarter" idx="5"/>
          </p:nvPr>
        </p:nvSpPr>
        <p:spPr/>
        <p:txBody>
          <a:bodyPr/>
          <a:lstStyle/>
          <a:p>
            <a:fld id="{8093C51D-D6C4-2748-B82E-E8B7CF19DCF4}" type="slidenum">
              <a:rPr lang="en-US" smtClean="0"/>
              <a:t>17</a:t>
            </a:fld>
            <a:endParaRPr lang="en-US"/>
          </a:p>
        </p:txBody>
      </p:sp>
    </p:spTree>
    <p:extLst>
      <p:ext uri="{BB962C8B-B14F-4D97-AF65-F5344CB8AC3E}">
        <p14:creationId xmlns:p14="http://schemas.microsoft.com/office/powerpoint/2010/main" val="3747757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I wanted to compare monthly charge for all different contract in customer retention. Using Kruskal-Wallis and ANOVA F test, both tests gave p values &gt; 0.05. we do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not have enough evidence to</a:t>
            </a:r>
            <a:r>
              <a:rPr lang="en-US" sz="1200" kern="1200" dirty="0">
                <a:solidFill>
                  <a:schemeClr val="tx1"/>
                </a:solidFill>
                <a:effectLst/>
                <a:latin typeface="+mn-lt"/>
                <a:ea typeface="+mn-ea"/>
                <a:cs typeface="+mn-cs"/>
              </a:rPr>
              <a:t> conclude that contracts for monthlycharge are different.   Since we have already conclude that one year has greater variability than monthly contract,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verify the results of K_W test, I developed the nonparametric approach to find confident interval for these shifts, which are CI</a:t>
            </a:r>
            <a:r>
              <a:rPr lang="en-US" sz="1200" kern="1200" baseline="-25000" dirty="0">
                <a:solidFill>
                  <a:schemeClr val="tx1"/>
                </a:solidFill>
                <a:effectLst/>
                <a:latin typeface="+mn-lt"/>
                <a:ea typeface="+mn-ea"/>
                <a:cs typeface="+mn-cs"/>
              </a:rPr>
              <a:t>12</a:t>
            </a:r>
            <a:r>
              <a:rPr lang="en-US" sz="1200" kern="1200" dirty="0">
                <a:solidFill>
                  <a:schemeClr val="tx1"/>
                </a:solidFill>
                <a:effectLst/>
                <a:latin typeface="+mn-lt"/>
                <a:ea typeface="+mn-ea"/>
                <a:cs typeface="+mn-cs"/>
              </a:rPr>
              <a:t>(-1.9, 0.15), CI</a:t>
            </a:r>
            <a:r>
              <a:rPr lang="en-US" sz="1200" kern="1200" baseline="-25000" dirty="0">
                <a:solidFill>
                  <a:schemeClr val="tx1"/>
                </a:solidFill>
                <a:effectLst/>
                <a:latin typeface="+mn-lt"/>
                <a:ea typeface="+mn-ea"/>
                <a:cs typeface="+mn-cs"/>
              </a:rPr>
              <a:t>13</a:t>
            </a:r>
            <a:r>
              <a:rPr lang="en-US" sz="1200" kern="1200" dirty="0">
                <a:solidFill>
                  <a:schemeClr val="tx1"/>
                </a:solidFill>
                <a:effectLst/>
                <a:latin typeface="+mn-lt"/>
                <a:ea typeface="+mn-ea"/>
                <a:cs typeface="+mn-cs"/>
              </a:rPr>
              <a:t>(-0.4, 0.9) and CI</a:t>
            </a:r>
            <a:r>
              <a:rPr lang="en-US" sz="1200" kern="1200" baseline="-25000" dirty="0">
                <a:solidFill>
                  <a:schemeClr val="tx1"/>
                </a:solidFill>
                <a:effectLst/>
                <a:latin typeface="+mn-lt"/>
                <a:ea typeface="+mn-ea"/>
                <a:cs typeface="+mn-cs"/>
              </a:rPr>
              <a:t>23</a:t>
            </a:r>
            <a:r>
              <a:rPr lang="en-US" sz="1200" kern="1200" dirty="0">
                <a:solidFill>
                  <a:schemeClr val="tx1"/>
                </a:solidFill>
                <a:effectLst/>
                <a:latin typeface="+mn-lt"/>
                <a:ea typeface="+mn-ea"/>
                <a:cs typeface="+mn-cs"/>
              </a:rPr>
              <a:t>(-0.25, 1.05) (1=month-to-month, 2=One year, 3= Two year).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 confidence interval include 0, we have weak evidence indicating that the shifts may be equal to 0. However since the CI it relatively big, it may not appropriate to conclude they have the same monthlycharge </a:t>
            </a:r>
          </a:p>
          <a:p>
            <a:endParaRPr lang="en-US" dirty="0"/>
          </a:p>
        </p:txBody>
      </p:sp>
      <p:sp>
        <p:nvSpPr>
          <p:cNvPr id="4" name="Slide Number Placeholder 3"/>
          <p:cNvSpPr>
            <a:spLocks noGrp="1"/>
          </p:cNvSpPr>
          <p:nvPr>
            <p:ph type="sldNum" sz="quarter" idx="5"/>
          </p:nvPr>
        </p:nvSpPr>
        <p:spPr/>
        <p:txBody>
          <a:bodyPr/>
          <a:lstStyle/>
          <a:p>
            <a:fld id="{8093C51D-D6C4-2748-B82E-E8B7CF19DCF4}" type="slidenum">
              <a:rPr lang="en-US" smtClean="0"/>
              <a:t>18</a:t>
            </a:fld>
            <a:endParaRPr lang="en-US"/>
          </a:p>
        </p:txBody>
      </p:sp>
    </p:spTree>
    <p:extLst>
      <p:ext uri="{BB962C8B-B14F-4D97-AF65-F5344CB8AC3E}">
        <p14:creationId xmlns:p14="http://schemas.microsoft.com/office/powerpoint/2010/main" val="1559974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the three numeric variables I used throughout this analysis, I also wanted to see if monthly charges has any association with tenure. To to this, I made scatterplot, and found that there is a fairly strong, positive, linear association between monthly charges and tenure. To verify this result, I ran Spearman’s and Pearson correlation test, both tests concluded that these two variables are linearly related. Again, Pearson correlation test may less likely reliable than Spearman’s test due to the heteroscedasticity</a:t>
            </a:r>
            <a:r>
              <a:rPr lang="en-US" dirty="0">
                <a:effectLst/>
              </a:rPr>
              <a:t> (variance)</a:t>
            </a:r>
            <a:endParaRPr lang="en-US" dirty="0"/>
          </a:p>
        </p:txBody>
      </p:sp>
      <p:sp>
        <p:nvSpPr>
          <p:cNvPr id="4" name="Slide Number Placeholder 3"/>
          <p:cNvSpPr>
            <a:spLocks noGrp="1"/>
          </p:cNvSpPr>
          <p:nvPr>
            <p:ph type="sldNum" sz="quarter" idx="5"/>
          </p:nvPr>
        </p:nvSpPr>
        <p:spPr/>
        <p:txBody>
          <a:bodyPr/>
          <a:lstStyle/>
          <a:p>
            <a:fld id="{8093C51D-D6C4-2748-B82E-E8B7CF19DCF4}" type="slidenum">
              <a:rPr lang="en-US" smtClean="0"/>
              <a:t>19</a:t>
            </a:fld>
            <a:endParaRPr lang="en-US"/>
          </a:p>
        </p:txBody>
      </p:sp>
    </p:spTree>
    <p:extLst>
      <p:ext uri="{BB962C8B-B14F-4D97-AF65-F5344CB8AC3E}">
        <p14:creationId xmlns:p14="http://schemas.microsoft.com/office/powerpoint/2010/main" val="4214701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93C51D-D6C4-2748-B82E-E8B7CF19DCF4}" type="slidenum">
              <a:rPr lang="en-US" smtClean="0"/>
              <a:t>2</a:t>
            </a:fld>
            <a:endParaRPr lang="en-US"/>
          </a:p>
        </p:txBody>
      </p:sp>
    </p:spTree>
    <p:extLst>
      <p:ext uri="{BB962C8B-B14F-4D97-AF65-F5344CB8AC3E}">
        <p14:creationId xmlns:p14="http://schemas.microsoft.com/office/powerpoint/2010/main" val="4153604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look at service attributes,     </a:t>
            </a:r>
            <a:r>
              <a:rPr lang="en-US" sz="1200" kern="1200" dirty="0">
                <a:solidFill>
                  <a:schemeClr val="tx1"/>
                </a:solidFill>
                <a:effectLst/>
                <a:latin typeface="+mn-lt"/>
                <a:ea typeface="+mn-ea"/>
                <a:cs typeface="+mn-cs"/>
              </a:rPr>
              <a:t>I decided to determine if there exists a correlation between the churn and the services customers chooses. </a:t>
            </a:r>
            <a:r>
              <a:rPr lang="en-US" sz="1200" kern="1200" dirty="0" err="1">
                <a:solidFill>
                  <a:schemeClr val="tx1"/>
                </a:solidFill>
                <a:effectLst/>
                <a:latin typeface="+mn-lt"/>
                <a:ea typeface="+mn-ea"/>
                <a:cs typeface="+mn-cs"/>
              </a:rPr>
              <a:t>Phoneservice</a:t>
            </a:r>
            <a:r>
              <a:rPr lang="en-US" sz="1200" kern="1200" dirty="0">
                <a:solidFill>
                  <a:schemeClr val="tx1"/>
                </a:solidFill>
                <a:effectLst/>
                <a:latin typeface="+mn-lt"/>
                <a:ea typeface="+mn-ea"/>
                <a:cs typeface="+mn-cs"/>
              </a:rPr>
              <a:t> is not associated with churn</a:t>
            </a:r>
            <a:endParaRPr lang="en-US" dirty="0"/>
          </a:p>
        </p:txBody>
      </p:sp>
      <p:sp>
        <p:nvSpPr>
          <p:cNvPr id="4" name="Slide Number Placeholder 3"/>
          <p:cNvSpPr>
            <a:spLocks noGrp="1"/>
          </p:cNvSpPr>
          <p:nvPr>
            <p:ph type="sldNum" sz="quarter" idx="5"/>
          </p:nvPr>
        </p:nvSpPr>
        <p:spPr/>
        <p:txBody>
          <a:bodyPr/>
          <a:lstStyle/>
          <a:p>
            <a:fld id="{8093C51D-D6C4-2748-B82E-E8B7CF19DCF4}" type="slidenum">
              <a:rPr lang="en-US" smtClean="0"/>
              <a:t>20</a:t>
            </a:fld>
            <a:endParaRPr lang="en-US"/>
          </a:p>
        </p:txBody>
      </p:sp>
    </p:spTree>
    <p:extLst>
      <p:ext uri="{BB962C8B-B14F-4D97-AF65-F5344CB8AC3E}">
        <p14:creationId xmlns:p14="http://schemas.microsoft.com/office/powerpoint/2010/main" val="738454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From the graph, Indicators such as </a:t>
            </a:r>
            <a:r>
              <a:rPr lang="en-US" altLang="zh-CN" sz="1200" b="0" i="0" u="none" strike="noStrike" kern="1200" dirty="0" err="1">
                <a:solidFill>
                  <a:schemeClr val="tx1"/>
                </a:solidFill>
                <a:effectLst/>
                <a:latin typeface="+mn-lt"/>
                <a:ea typeface="+mn-ea"/>
                <a:cs typeface="+mn-cs"/>
              </a:rPr>
              <a:t>PhoneService</a:t>
            </a:r>
            <a:r>
              <a:rPr lang="en-US" altLang="zh-CN" sz="1200" b="0" i="0" u="none" strike="noStrike" kern="1200" dirty="0">
                <a:solidFill>
                  <a:schemeClr val="tx1"/>
                </a:solidFill>
                <a:effectLst/>
                <a:latin typeface="+mn-lt"/>
                <a:ea typeface="+mn-ea"/>
                <a:cs typeface="+mn-cs"/>
              </a:rPr>
              <a:t> and </a:t>
            </a:r>
            <a:r>
              <a:rPr lang="en-US" altLang="zh-CN" sz="1200" b="0" i="0" u="none" strike="noStrike" kern="1200" dirty="0" err="1">
                <a:solidFill>
                  <a:schemeClr val="tx1"/>
                </a:solidFill>
                <a:effectLst/>
                <a:latin typeface="+mn-lt"/>
                <a:ea typeface="+mn-ea"/>
                <a:cs typeface="+mn-cs"/>
              </a:rPr>
              <a:t>MultiLines</a:t>
            </a:r>
            <a:r>
              <a:rPr lang="en-US" altLang="zh-CN" sz="1200" b="0" i="0" u="none" strike="noStrike" kern="1200" dirty="0">
                <a:solidFill>
                  <a:schemeClr val="tx1"/>
                </a:solidFill>
                <a:effectLst/>
                <a:latin typeface="+mn-lt"/>
                <a:ea typeface="+mn-ea"/>
                <a:cs typeface="+mn-cs"/>
              </a:rPr>
              <a:t> seem to have had little impact</a:t>
            </a:r>
          </a:p>
          <a:p>
            <a:endParaRPr lang="en-US" altLang="zh-CN" sz="1200" b="0" i="0" u="none" strike="noStrike" kern="1200" dirty="0">
              <a:solidFill>
                <a:schemeClr val="tx1"/>
              </a:solidFill>
              <a:effectLst/>
              <a:latin typeface="+mn-lt"/>
              <a:ea typeface="+mn-ea"/>
              <a:cs typeface="+mn-cs"/>
            </a:endParaRPr>
          </a:p>
          <a:p>
            <a:r>
              <a:rPr lang="en-US" dirty="0"/>
              <a:t>Customers with internet service, in particular,  fiber service, are more likely to churn. People without subscription services (such as Tech support, online backup) are more likely to churn</a:t>
            </a:r>
          </a:p>
          <a:p>
            <a:endParaRPr lang="zh-CN" alt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093C51D-D6C4-2748-B82E-E8B7CF19DCF4}" type="slidenum">
              <a:rPr lang="en-US" smtClean="0"/>
              <a:t>21</a:t>
            </a:fld>
            <a:endParaRPr lang="en-US"/>
          </a:p>
        </p:txBody>
      </p:sp>
    </p:spTree>
    <p:extLst>
      <p:ext uri="{BB962C8B-B14F-4D97-AF65-F5344CB8AC3E}">
        <p14:creationId xmlns:p14="http://schemas.microsoft.com/office/powerpoint/2010/main" val="2665074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a:t>
            </a:r>
            <a:r>
              <a:rPr lang="en-US" dirty="0" err="1"/>
              <a:t>wanna</a:t>
            </a:r>
            <a:r>
              <a:rPr lang="en-US" dirty="0"/>
              <a:t> see Logistic Regressions are used when we want to find the scale effect of how variables can affect a dependent variable. </a:t>
            </a:r>
          </a:p>
          <a:p>
            <a:endParaRPr lang="en-US" dirty="0"/>
          </a:p>
          <a:p>
            <a:r>
              <a:rPr lang="en-US" dirty="0"/>
              <a:t>Where on the left you can see the CI for </a:t>
            </a:r>
            <a:r>
              <a:rPr lang="en-US" dirty="0" err="1"/>
              <a:t>ceff</a:t>
            </a:r>
            <a:r>
              <a:rPr lang="en-US" dirty="0"/>
              <a:t> from bootstrap, also we can see from the odd ration.  The ci for </a:t>
            </a:r>
            <a:r>
              <a:rPr lang="en-US" dirty="0" err="1"/>
              <a:t>phonesservie</a:t>
            </a:r>
            <a:r>
              <a:rPr lang="en-US" dirty="0"/>
              <a:t> are small, </a:t>
            </a:r>
            <a:r>
              <a:rPr lang="en-US" dirty="0" err="1"/>
              <a:t>intersecive</a:t>
            </a:r>
            <a:r>
              <a:rPr lang="en-US" dirty="0"/>
              <a:t> for fiber is big, </a:t>
            </a:r>
          </a:p>
          <a:p>
            <a:r>
              <a:rPr lang="en-US" dirty="0"/>
              <a:t>That's consistent with what we've been found before, </a:t>
            </a:r>
          </a:p>
          <a:p>
            <a:endParaRPr lang="en-US" dirty="0"/>
          </a:p>
          <a:p>
            <a:r>
              <a:rPr lang="en-US" dirty="0"/>
              <a:t>The odd ration is 0.95 with 95% CI of (0.95, 0.96). Because this CI dose not contain 0, we know that the odd ration is statistically significant.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Thus, we estimate that the for every additional month in tenure for customer, the odds of having a customer churn decrease multiplicatively by 0.95 </a:t>
            </a:r>
          </a:p>
          <a:p>
            <a:endParaRPr lang="en-US" dirty="0"/>
          </a:p>
        </p:txBody>
      </p:sp>
      <p:sp>
        <p:nvSpPr>
          <p:cNvPr id="4" name="Slide Number Placeholder 3"/>
          <p:cNvSpPr>
            <a:spLocks noGrp="1"/>
          </p:cNvSpPr>
          <p:nvPr>
            <p:ph type="sldNum" sz="quarter" idx="5"/>
          </p:nvPr>
        </p:nvSpPr>
        <p:spPr/>
        <p:txBody>
          <a:bodyPr/>
          <a:lstStyle/>
          <a:p>
            <a:fld id="{8093C51D-D6C4-2748-B82E-E8B7CF19DCF4}" type="slidenum">
              <a:rPr lang="en-US" smtClean="0"/>
              <a:t>22</a:t>
            </a:fld>
            <a:endParaRPr lang="en-US"/>
          </a:p>
        </p:txBody>
      </p:sp>
    </p:spTree>
    <p:extLst>
      <p:ext uri="{BB962C8B-B14F-4D97-AF65-F5344CB8AC3E}">
        <p14:creationId xmlns:p14="http://schemas.microsoft.com/office/powerpoint/2010/main" val="2549142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093C51D-D6C4-2748-B82E-E8B7CF19DCF4}" type="slidenum">
              <a:rPr lang="en-US" smtClean="0"/>
              <a:t>23</a:t>
            </a:fld>
            <a:endParaRPr lang="en-US"/>
          </a:p>
        </p:txBody>
      </p:sp>
    </p:spTree>
    <p:extLst>
      <p:ext uri="{BB962C8B-B14F-4D97-AF65-F5344CB8AC3E}">
        <p14:creationId xmlns:p14="http://schemas.microsoft.com/office/powerpoint/2010/main" val="2543532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93C51D-D6C4-2748-B82E-E8B7CF19DCF4}" type="slidenum">
              <a:rPr lang="en-US" smtClean="0"/>
              <a:t>24</a:t>
            </a:fld>
            <a:endParaRPr lang="en-US"/>
          </a:p>
        </p:txBody>
      </p:sp>
    </p:spTree>
    <p:extLst>
      <p:ext uri="{BB962C8B-B14F-4D97-AF65-F5344CB8AC3E}">
        <p14:creationId xmlns:p14="http://schemas.microsoft.com/office/powerpoint/2010/main" val="3168470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93C51D-D6C4-2748-B82E-E8B7CF19DCF4}" type="slidenum">
              <a:rPr lang="en-US" smtClean="0"/>
              <a:t>3</a:t>
            </a:fld>
            <a:endParaRPr lang="en-US"/>
          </a:p>
        </p:txBody>
      </p:sp>
    </p:spTree>
    <p:extLst>
      <p:ext uri="{BB962C8B-B14F-4D97-AF65-F5344CB8AC3E}">
        <p14:creationId xmlns:p14="http://schemas.microsoft.com/office/powerpoint/2010/main" val="4240076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93C51D-D6C4-2748-B82E-E8B7CF19DCF4}" type="slidenum">
              <a:rPr lang="en-US" smtClean="0"/>
              <a:t>4</a:t>
            </a:fld>
            <a:endParaRPr lang="en-US"/>
          </a:p>
        </p:txBody>
      </p:sp>
    </p:spTree>
    <p:extLst>
      <p:ext uri="{BB962C8B-B14F-4D97-AF65-F5344CB8AC3E}">
        <p14:creationId xmlns:p14="http://schemas.microsoft.com/office/powerpoint/2010/main" val="2201797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93C51D-D6C4-2748-B82E-E8B7CF19DCF4}" type="slidenum">
              <a:rPr lang="en-US" smtClean="0"/>
              <a:t>5</a:t>
            </a:fld>
            <a:endParaRPr lang="en-US"/>
          </a:p>
        </p:txBody>
      </p:sp>
    </p:spTree>
    <p:extLst>
      <p:ext uri="{BB962C8B-B14F-4D97-AF65-F5344CB8AC3E}">
        <p14:creationId xmlns:p14="http://schemas.microsoft.com/office/powerpoint/2010/main" val="3434168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Well Taking a look plot, the results are similar for gender. Roughly one quarter of the male and female customers churn, </a:t>
            </a:r>
          </a:p>
          <a:p>
            <a:pPr marL="228600" indent="-228600">
              <a:buAutoNum type="arabicPeriod"/>
            </a:pPr>
            <a:r>
              <a:rPr lang="en-US" sz="1200" b="0" i="0" kern="1200" dirty="0">
                <a:solidFill>
                  <a:schemeClr val="tx1"/>
                </a:solidFill>
                <a:effectLst/>
                <a:latin typeface="+mn-lt"/>
                <a:ea typeface="+mn-ea"/>
                <a:cs typeface="+mn-cs"/>
              </a:rPr>
              <a:t>senior citizens and for someone who  do not have partner and depends are much more likely to churn.,   </a:t>
            </a:r>
            <a:r>
              <a:rPr lang="en-US" altLang="zh-CN" sz="1200" b="0" i="0" u="none" strike="noStrike" kern="1200" dirty="0">
                <a:solidFill>
                  <a:schemeClr val="tx1"/>
                </a:solidFill>
                <a:effectLst/>
                <a:latin typeface="+mn-lt"/>
                <a:ea typeface="+mn-ea"/>
                <a:cs typeface="+mn-cs"/>
              </a:rPr>
              <a:t>This may be due to the fact that senior citizen may are not interested in these new products, which is also associated with a high mortality rate among the </a:t>
            </a:r>
            <a:r>
              <a:rPr lang="en-US" sz="1200" b="0" i="0" kern="1200" dirty="0">
                <a:solidFill>
                  <a:schemeClr val="tx1"/>
                </a:solidFill>
                <a:effectLst/>
                <a:latin typeface="+mn-lt"/>
                <a:ea typeface="+mn-ea"/>
                <a:cs typeface="+mn-cs"/>
              </a:rPr>
              <a:t>senior citizens </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3. It‘s also easy to understand when you have fewer family members and partners, you</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may have less need for communication services</a:t>
            </a:r>
            <a:endParaRPr lang="zh-CN" altLang="en-US" sz="1200" b="0" i="0" u="none" strike="noStrike" kern="1200" dirty="0">
              <a:solidFill>
                <a:schemeClr val="tx1"/>
              </a:solidFill>
              <a:effectLst/>
              <a:latin typeface="+mn-lt"/>
              <a:ea typeface="+mn-ea"/>
              <a:cs typeface="+mn-cs"/>
            </a:endParaRPr>
          </a:p>
          <a:p>
            <a:br>
              <a:rPr lang="zh-CN" altLang="en-US" sz="1200" b="0" i="0" u="none" strike="noStrike" kern="1200" dirty="0">
                <a:solidFill>
                  <a:schemeClr val="tx1"/>
                </a:solidFill>
                <a:effectLst/>
                <a:latin typeface="+mn-lt"/>
                <a:ea typeface="+mn-ea"/>
                <a:cs typeface="+mn-cs"/>
              </a:rPr>
            </a:br>
            <a:br>
              <a:rPr lang="zh-CN" altLang="en-US" sz="1200" b="0" i="0" u="none" strike="noStrike" kern="1200" dirty="0">
                <a:solidFill>
                  <a:schemeClr val="tx1"/>
                </a:solidFill>
                <a:effectLst/>
                <a:latin typeface="+mn-lt"/>
                <a:ea typeface="+mn-ea"/>
                <a:cs typeface="+mn-cs"/>
              </a:rPr>
            </a:br>
            <a:endParaRPr lang="zh-CN" altLang="en-US" sz="1200" b="0" i="0" u="none" strike="noStrike" kern="1200" dirty="0">
              <a:solidFill>
                <a:schemeClr val="tx1"/>
              </a:solidFill>
              <a:effectLst/>
              <a:latin typeface="+mn-lt"/>
              <a:ea typeface="+mn-ea"/>
              <a:cs typeface="+mn-cs"/>
            </a:endParaRPr>
          </a:p>
          <a:p>
            <a:br>
              <a:rPr lang="zh-CN" altLang="en-US" dirty="0"/>
            </a:br>
            <a:endParaRPr lang="en-US" dirty="0"/>
          </a:p>
        </p:txBody>
      </p:sp>
      <p:sp>
        <p:nvSpPr>
          <p:cNvPr id="4" name="Slide Number Placeholder 3"/>
          <p:cNvSpPr>
            <a:spLocks noGrp="1"/>
          </p:cNvSpPr>
          <p:nvPr>
            <p:ph type="sldNum" sz="quarter" idx="5"/>
          </p:nvPr>
        </p:nvSpPr>
        <p:spPr/>
        <p:txBody>
          <a:bodyPr/>
          <a:lstStyle/>
          <a:p>
            <a:fld id="{8093C51D-D6C4-2748-B82E-E8B7CF19DCF4}" type="slidenum">
              <a:rPr lang="en-US" smtClean="0"/>
              <a:t>6</a:t>
            </a:fld>
            <a:endParaRPr lang="en-US"/>
          </a:p>
        </p:txBody>
      </p:sp>
    </p:spTree>
    <p:extLst>
      <p:ext uri="{BB962C8B-B14F-4D97-AF65-F5344CB8AC3E}">
        <p14:creationId xmlns:p14="http://schemas.microsoft.com/office/powerpoint/2010/main" val="528106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93C51D-D6C4-2748-B82E-E8B7CF19DCF4}" type="slidenum">
              <a:rPr lang="en-US" smtClean="0"/>
              <a:t>7</a:t>
            </a:fld>
            <a:endParaRPr lang="en-US"/>
          </a:p>
        </p:txBody>
      </p:sp>
    </p:spTree>
    <p:extLst>
      <p:ext uri="{BB962C8B-B14F-4D97-AF65-F5344CB8AC3E}">
        <p14:creationId xmlns:p14="http://schemas.microsoft.com/office/powerpoint/2010/main" val="3270744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sz="1200" b="0" i="0" u="none" strike="noStrike" kern="1200" dirty="0">
                <a:solidFill>
                  <a:schemeClr val="tx1"/>
                </a:solidFill>
                <a:effectLst/>
                <a:latin typeface="+mn-lt"/>
                <a:ea typeface="+mn-ea"/>
                <a:cs typeface="+mn-cs"/>
              </a:rPr>
              <a:t>so The longer the Contract period, the less likely to lose users. </a:t>
            </a:r>
          </a:p>
          <a:p>
            <a:pPr marL="228600" indent="-228600">
              <a:buAutoNum type="arabicPeriod"/>
            </a:pPr>
            <a:r>
              <a:rPr lang="en-US" altLang="zh-CN" sz="1200" b="0" i="0" u="none" strike="noStrike" kern="1200" dirty="0">
                <a:solidFill>
                  <a:schemeClr val="tx1"/>
                </a:solidFill>
                <a:effectLst/>
                <a:latin typeface="+mn-lt"/>
                <a:ea typeface="+mn-ea"/>
                <a:cs typeface="+mn-cs"/>
              </a:rPr>
              <a:t>The longer the customer stays with the company, the lower the churn rate, but for the first half of the year. The attrition rate is the highest</a:t>
            </a:r>
          </a:p>
          <a:p>
            <a:pPr marL="228600" indent="-228600">
              <a:buAutoNum type="arabicPeriod"/>
            </a:pPr>
            <a:r>
              <a:rPr lang="en-US" altLang="zh-CN" sz="1200" b="0" i="0" u="none" strike="noStrike" kern="1200" dirty="0">
                <a:solidFill>
                  <a:schemeClr val="tx1"/>
                </a:solidFill>
                <a:effectLst/>
                <a:latin typeface="+mn-lt"/>
                <a:ea typeface="+mn-ea"/>
                <a:cs typeface="+mn-cs"/>
              </a:rPr>
              <a:t> customer with </a:t>
            </a:r>
            <a:r>
              <a:rPr lang="en-US" altLang="zh-CN" sz="1200" b="0" i="0" u="none" strike="noStrike" kern="1200" dirty="0" err="1">
                <a:solidFill>
                  <a:schemeClr val="tx1"/>
                </a:solidFill>
                <a:effectLst/>
                <a:latin typeface="+mn-lt"/>
                <a:ea typeface="+mn-ea"/>
                <a:cs typeface="+mn-cs"/>
              </a:rPr>
              <a:t>paperlessbilling</a:t>
            </a:r>
            <a:r>
              <a:rPr lang="en-US" altLang="zh-CN" sz="1200" b="0" i="0" u="none" strike="noStrike" kern="1200" dirty="0">
                <a:solidFill>
                  <a:schemeClr val="tx1"/>
                </a:solidFill>
                <a:effectLst/>
                <a:latin typeface="+mn-lt"/>
                <a:ea typeface="+mn-ea"/>
                <a:cs typeface="+mn-cs"/>
              </a:rPr>
              <a:t> are more likely to churn</a:t>
            </a:r>
          </a:p>
          <a:p>
            <a:pPr marL="228600" indent="-228600">
              <a:buAutoNum type="arabicPeriod"/>
            </a:pPr>
            <a:r>
              <a:rPr lang="en-US" altLang="zh-CN" sz="1200" b="0" i="0" u="none" strike="noStrike" kern="1200" dirty="0">
                <a:solidFill>
                  <a:schemeClr val="tx1"/>
                </a:solidFill>
                <a:effectLst/>
                <a:latin typeface="+mn-lt"/>
                <a:ea typeface="+mn-ea"/>
                <a:cs typeface="+mn-cs"/>
              </a:rPr>
              <a:t>The payment method of Electronic Check is obviously more likely to lose customers, perhaps because of the convenience of handling business</a:t>
            </a:r>
          </a:p>
          <a:p>
            <a:pPr marL="228600" indent="-228600">
              <a:buAutoNum type="arabicPeriod"/>
            </a:pPr>
            <a:r>
              <a:rPr lang="en-US" altLang="zh-CN" sz="1200" b="0" i="0" u="none" strike="noStrike" kern="1200" dirty="0">
                <a:solidFill>
                  <a:schemeClr val="tx1"/>
                </a:solidFill>
                <a:effectLst/>
                <a:latin typeface="+mn-lt"/>
                <a:ea typeface="+mn-ea"/>
                <a:cs typeface="+mn-cs"/>
                <a:sym typeface="Wingdings" pitchFamily="2" charset="2"/>
              </a:rPr>
              <a:t>For tenure,  New users are more likely to be lost, that’s reflecting the importance of maintaining existing customer; 2. The higher the monthly charge, the more likely customer will be lose. Especially</a:t>
            </a:r>
            <a:r>
              <a:rPr lang="zh-CN" altLang="en-US" sz="1200" b="0" i="0" u="none" strike="noStrike" kern="1200" dirty="0">
                <a:solidFill>
                  <a:schemeClr val="tx1"/>
                </a:solidFill>
                <a:effectLst/>
                <a:latin typeface="+mn-lt"/>
                <a:ea typeface="+mn-ea"/>
                <a:cs typeface="+mn-cs"/>
                <a:sym typeface="Wingdings" pitchFamily="2" charset="2"/>
              </a:rPr>
              <a:t> </a:t>
            </a:r>
            <a:r>
              <a:rPr lang="en-US" altLang="zh-CN" sz="1200" b="0" i="0" u="none" strike="noStrike" kern="1200" dirty="0">
                <a:solidFill>
                  <a:schemeClr val="tx1"/>
                </a:solidFill>
                <a:effectLst/>
                <a:latin typeface="+mn-lt"/>
                <a:ea typeface="+mn-ea"/>
                <a:cs typeface="+mn-cs"/>
                <a:sym typeface="Wingdings" pitchFamily="2" charset="2"/>
              </a:rPr>
              <a:t>when  monthly  charge  is between 70-100$</a:t>
            </a:r>
            <a:endParaRPr lang="en-US" altLang="zh-CN"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93C51D-D6C4-2748-B82E-E8B7CF19DCF4}" type="slidenum">
              <a:rPr lang="en-US" smtClean="0"/>
              <a:t>8</a:t>
            </a:fld>
            <a:endParaRPr lang="en-US"/>
          </a:p>
        </p:txBody>
      </p:sp>
    </p:spTree>
    <p:extLst>
      <p:ext uri="{BB962C8B-B14F-4D97-AF65-F5344CB8AC3E}">
        <p14:creationId xmlns:p14="http://schemas.microsoft.com/office/powerpoint/2010/main" val="2564679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of the nonparametric methods I implemented with this dataset dealt with the </a:t>
            </a:r>
            <a:r>
              <a:rPr lang="en-US" sz="1200" kern="1200" dirty="0" err="1">
                <a:solidFill>
                  <a:schemeClr val="tx1"/>
                </a:solidFill>
                <a:effectLst/>
                <a:latin typeface="+mn-lt"/>
                <a:ea typeface="+mn-ea"/>
                <a:cs typeface="+mn-cs"/>
              </a:rPr>
              <a:t>Monthlycharge</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I wanted to run a test to see if there any difference in monthly charge between customer retention and customer churn. To do this, I first checked their distributions with density and box plot, which do not follow the normal distribution and have different scale and location. Using Kolmogorov-Smirnov test, I was able to see if Monthlycharge comes from a specified distribution. </a:t>
            </a:r>
            <a:r>
              <a:rPr lang="en-US" dirty="0">
                <a:effectLst/>
              </a:rPr>
              <a:t> </a:t>
            </a:r>
            <a:endParaRPr lang="en-US" dirty="0"/>
          </a:p>
        </p:txBody>
      </p:sp>
      <p:sp>
        <p:nvSpPr>
          <p:cNvPr id="4" name="Slide Number Placeholder 3"/>
          <p:cNvSpPr>
            <a:spLocks noGrp="1"/>
          </p:cNvSpPr>
          <p:nvPr>
            <p:ph type="sldNum" sz="quarter" idx="5"/>
          </p:nvPr>
        </p:nvSpPr>
        <p:spPr/>
        <p:txBody>
          <a:bodyPr/>
          <a:lstStyle/>
          <a:p>
            <a:fld id="{8093C51D-D6C4-2748-B82E-E8B7CF19DCF4}" type="slidenum">
              <a:rPr lang="en-US" smtClean="0"/>
              <a:t>9</a:t>
            </a:fld>
            <a:endParaRPr lang="en-US"/>
          </a:p>
        </p:txBody>
      </p:sp>
    </p:spTree>
    <p:extLst>
      <p:ext uri="{BB962C8B-B14F-4D97-AF65-F5344CB8AC3E}">
        <p14:creationId xmlns:p14="http://schemas.microsoft.com/office/powerpoint/2010/main" val="43434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7/24/20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7/24/20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7/24/20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0.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8" name="Rectangle 8">
            <a:extLst>
              <a:ext uri="{FF2B5EF4-FFF2-40B4-BE49-F238E27FC236}">
                <a16:creationId xmlns:a16="http://schemas.microsoft.com/office/drawing/2014/main" id="{EC17D08F-2133-44A9-B28C-CB29928FA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0">
            <a:extLst>
              <a:ext uri="{FF2B5EF4-FFF2-40B4-BE49-F238E27FC236}">
                <a16:creationId xmlns:a16="http://schemas.microsoft.com/office/drawing/2014/main" id="{0CC36881-E309-4C41-8B5B-203AADC1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B2B1846-4C2F-7C43-B12B-90DE5B0D5E17}"/>
              </a:ext>
            </a:extLst>
          </p:cNvPr>
          <p:cNvSpPr>
            <a:spLocks noGrp="1"/>
          </p:cNvSpPr>
          <p:nvPr>
            <p:ph type="ctrTitle"/>
          </p:nvPr>
        </p:nvSpPr>
        <p:spPr>
          <a:xfrm>
            <a:off x="659301" y="1474969"/>
            <a:ext cx="2823919" cy="1868760"/>
          </a:xfrm>
        </p:spPr>
        <p:txBody>
          <a:bodyPr>
            <a:normAutofit fontScale="90000"/>
          </a:bodyPr>
          <a:lstStyle/>
          <a:p>
            <a:r>
              <a:rPr lang="en-US" sz="3600" b="1" cap="none" dirty="0"/>
              <a:t>Telcom Customer Churn Analysis </a:t>
            </a:r>
          </a:p>
        </p:txBody>
      </p:sp>
      <p:sp>
        <p:nvSpPr>
          <p:cNvPr id="3" name="Subtitle 2">
            <a:extLst>
              <a:ext uri="{FF2B5EF4-FFF2-40B4-BE49-F238E27FC236}">
                <a16:creationId xmlns:a16="http://schemas.microsoft.com/office/drawing/2014/main" id="{61611E62-2851-344F-B9D6-E71FFFC265B4}"/>
              </a:ext>
            </a:extLst>
          </p:cNvPr>
          <p:cNvSpPr>
            <a:spLocks noGrp="1"/>
          </p:cNvSpPr>
          <p:nvPr>
            <p:ph type="subTitle" idx="1"/>
          </p:nvPr>
        </p:nvSpPr>
        <p:spPr>
          <a:xfrm>
            <a:off x="659302" y="3531204"/>
            <a:ext cx="2823919" cy="1610643"/>
          </a:xfrm>
        </p:spPr>
        <p:txBody>
          <a:bodyPr>
            <a:normAutofit/>
          </a:bodyPr>
          <a:lstStyle/>
          <a:p>
            <a:r>
              <a:rPr lang="en-US" sz="1600" cap="none" dirty="0"/>
              <a:t>								-Hai Du</a:t>
            </a:r>
          </a:p>
        </p:txBody>
      </p:sp>
      <p:cxnSp>
        <p:nvCxnSpPr>
          <p:cNvPr id="30" name="Straight Connector 12">
            <a:extLst>
              <a:ext uri="{FF2B5EF4-FFF2-40B4-BE49-F238E27FC236}">
                <a16:creationId xmlns:a16="http://schemas.microsoft.com/office/drawing/2014/main" id="{84F2C6A8-7D46-49EA-860B-0F0B020843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31" name="Group 14">
            <a:extLst>
              <a:ext uri="{FF2B5EF4-FFF2-40B4-BE49-F238E27FC236}">
                <a16:creationId xmlns:a16="http://schemas.microsoft.com/office/drawing/2014/main" id="{AED92372-F778-4E96-9E90-4E63BAF3CA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7463258" y="583365"/>
            <a:chExt cx="7560115" cy="5181928"/>
          </a:xfrm>
        </p:grpSpPr>
        <p:sp>
          <p:nvSpPr>
            <p:cNvPr id="16" name="Rectangle 15">
              <a:extLst>
                <a:ext uri="{FF2B5EF4-FFF2-40B4-BE49-F238E27FC236}">
                  <a16:creationId xmlns:a16="http://schemas.microsoft.com/office/drawing/2014/main" id="{EB4EC089-8B60-43F4-9BF5-1F0B0E398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16">
              <a:extLst>
                <a:ext uri="{FF2B5EF4-FFF2-40B4-BE49-F238E27FC236}">
                  <a16:creationId xmlns:a16="http://schemas.microsoft.com/office/drawing/2014/main" id="{1C0BAC91-1725-4E5A-92CE-F5A2EB066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383E9A4D-D897-494F-AB09-2C7F7086FE72}"/>
              </a:ext>
            </a:extLst>
          </p:cNvPr>
          <p:cNvPicPr>
            <a:picLocks noChangeAspect="1"/>
          </p:cNvPicPr>
          <p:nvPr/>
        </p:nvPicPr>
        <p:blipFill rotWithShape="1">
          <a:blip r:embed="rId3"/>
          <a:srcRect r="2494"/>
          <a:stretch/>
        </p:blipFill>
        <p:spPr>
          <a:xfrm>
            <a:off x="4618374" y="1116345"/>
            <a:ext cx="6282919" cy="3866172"/>
          </a:xfrm>
          <a:prstGeom prst="rect">
            <a:avLst/>
          </a:prstGeom>
        </p:spPr>
      </p:pic>
      <p:pic>
        <p:nvPicPr>
          <p:cNvPr id="33" name="Picture 18">
            <a:extLst>
              <a:ext uri="{FF2B5EF4-FFF2-40B4-BE49-F238E27FC236}">
                <a16:creationId xmlns:a16="http://schemas.microsoft.com/office/drawing/2014/main" id="{4B61EBEC-D0CA-456C-98A6-EDA1AC9FB0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20">
            <a:extLst>
              <a:ext uri="{FF2B5EF4-FFF2-40B4-BE49-F238E27FC236}">
                <a16:creationId xmlns:a16="http://schemas.microsoft.com/office/drawing/2014/main" id="{718A71EB-D327-4458-85FB-26336B2BA0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499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AD09FC9-7D68-9845-A2B0-9995F21D162E}"/>
              </a:ext>
            </a:extLst>
          </p:cNvPr>
          <p:cNvSpPr>
            <a:spLocks noGrp="1"/>
          </p:cNvSpPr>
          <p:nvPr>
            <p:ph type="title"/>
          </p:nvPr>
        </p:nvSpPr>
        <p:spPr>
          <a:xfrm>
            <a:off x="1451580" y="804520"/>
            <a:ext cx="3530157" cy="1049235"/>
          </a:xfrm>
        </p:spPr>
        <p:txBody>
          <a:bodyPr>
            <a:normAutofit/>
          </a:bodyPr>
          <a:lstStyle/>
          <a:p>
            <a:r>
              <a:rPr lang="en-US" b="1" dirty="0"/>
              <a:t>K-S </a:t>
            </a:r>
            <a:r>
              <a:rPr lang="en-US" b="1" cap="none" dirty="0"/>
              <a:t>Test</a:t>
            </a:r>
            <a:r>
              <a:rPr lang="en-US" cap="none" dirty="0"/>
              <a:t>: </a:t>
            </a:r>
            <a:r>
              <a:rPr lang="en-US" sz="2500" cap="none" dirty="0"/>
              <a:t>(</a:t>
            </a:r>
            <a:r>
              <a:rPr lang="en-US" sz="2500" cap="none" dirty="0">
                <a:solidFill>
                  <a:srgbClr val="FF0000"/>
                </a:solidFill>
              </a:rPr>
              <a:t>Monthly Charges</a:t>
            </a:r>
            <a:r>
              <a:rPr lang="en-US" sz="2500" cap="none" dirty="0"/>
              <a:t>)</a:t>
            </a:r>
            <a:endParaRPr lang="en-US" sz="2500" dirty="0"/>
          </a:p>
        </p:txBody>
      </p:sp>
      <p:sp>
        <p:nvSpPr>
          <p:cNvPr id="14" name="Rectangle 13">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BF2F0D1E-3381-B84B-9D51-445CA2F76500}"/>
              </a:ext>
            </a:extLst>
          </p:cNvPr>
          <p:cNvSpPr>
            <a:spLocks noGrp="1"/>
          </p:cNvSpPr>
          <p:nvPr>
            <p:ph idx="1"/>
          </p:nvPr>
        </p:nvSpPr>
        <p:spPr>
          <a:xfrm>
            <a:off x="1451581" y="2015732"/>
            <a:ext cx="3526523" cy="3450613"/>
          </a:xfrm>
        </p:spPr>
        <p:txBody>
          <a:bodyPr>
            <a:normAutofit/>
          </a:bodyPr>
          <a:lstStyle/>
          <a:p>
            <a:r>
              <a:rPr lang="en-US" dirty="0"/>
              <a:t>Ho:  The data comes from the same distribution.</a:t>
            </a:r>
          </a:p>
          <a:p>
            <a:r>
              <a:rPr lang="en-US" dirty="0"/>
              <a:t>Ha: The data dot not comes from the same distribution.</a:t>
            </a:r>
          </a:p>
        </p:txBody>
      </p:sp>
      <p:grpSp>
        <p:nvGrpSpPr>
          <p:cNvPr id="16" name="Group 15">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7" name="Rectangle 16">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map&#10;&#10;Description automatically generated">
            <a:extLst>
              <a:ext uri="{FF2B5EF4-FFF2-40B4-BE49-F238E27FC236}">
                <a16:creationId xmlns:a16="http://schemas.microsoft.com/office/drawing/2014/main" id="{D391F846-EB2C-8941-B4A0-847F8E762BDE}"/>
              </a:ext>
            </a:extLst>
          </p:cNvPr>
          <p:cNvPicPr>
            <a:picLocks noChangeAspect="1"/>
          </p:cNvPicPr>
          <p:nvPr/>
        </p:nvPicPr>
        <p:blipFill>
          <a:blip r:embed="rId3"/>
          <a:stretch>
            <a:fillRect/>
          </a:stretch>
        </p:blipFill>
        <p:spPr>
          <a:xfrm>
            <a:off x="6093926" y="1578858"/>
            <a:ext cx="4821551" cy="2941146"/>
          </a:xfrm>
          <a:prstGeom prst="rect">
            <a:avLst/>
          </a:prstGeom>
        </p:spPr>
      </p:pic>
      <p:pic>
        <p:nvPicPr>
          <p:cNvPr id="22" name="Picture 21">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5DEA342-1C08-234D-B590-BDF68E1837DD}"/>
              </a:ext>
            </a:extLst>
          </p:cNvPr>
          <p:cNvSpPr txBox="1"/>
          <p:nvPr/>
        </p:nvSpPr>
        <p:spPr>
          <a:xfrm>
            <a:off x="8504701" y="3056721"/>
            <a:ext cx="2800447" cy="307777"/>
          </a:xfrm>
          <a:prstGeom prst="rect">
            <a:avLst/>
          </a:prstGeom>
          <a:noFill/>
        </p:spPr>
        <p:txBody>
          <a:bodyPr wrap="none" rtlCol="0">
            <a:spAutoFit/>
          </a:bodyPr>
          <a:lstStyle/>
          <a:p>
            <a:r>
              <a:rPr lang="en-US" sz="1400" dirty="0">
                <a:solidFill>
                  <a:srgbClr val="FF0000"/>
                </a:solidFill>
              </a:rPr>
              <a:t>K-S test D = 0.25</a:t>
            </a:r>
            <a:r>
              <a:rPr lang="en-US" sz="1400" dirty="0"/>
              <a:t>, </a:t>
            </a:r>
            <a:r>
              <a:rPr lang="en-US" sz="1400" dirty="0">
                <a:solidFill>
                  <a:srgbClr val="FF0000"/>
                </a:solidFill>
              </a:rPr>
              <a:t>p-value &lt; 2.2e-16</a:t>
            </a:r>
          </a:p>
        </p:txBody>
      </p:sp>
    </p:spTree>
    <p:extLst>
      <p:ext uri="{BB962C8B-B14F-4D97-AF65-F5344CB8AC3E}">
        <p14:creationId xmlns:p14="http://schemas.microsoft.com/office/powerpoint/2010/main" val="806665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C7CAE-B9CC-9143-811C-93A3F53CD77E}"/>
              </a:ext>
            </a:extLst>
          </p:cNvPr>
          <p:cNvSpPr>
            <a:spLocks noGrp="1"/>
          </p:cNvSpPr>
          <p:nvPr>
            <p:ph type="title"/>
          </p:nvPr>
        </p:nvSpPr>
        <p:spPr/>
        <p:txBody>
          <a:bodyPr>
            <a:normAutofit/>
          </a:bodyPr>
          <a:lstStyle/>
          <a:p>
            <a:r>
              <a:rPr lang="en-US" sz="3100" b="1" cap="none" dirty="0"/>
              <a:t>Sign Test</a:t>
            </a:r>
            <a:r>
              <a:rPr lang="en-US" sz="3100" cap="none" dirty="0"/>
              <a:t>: </a:t>
            </a:r>
            <a:r>
              <a:rPr lang="en-US" sz="2800" cap="none" dirty="0"/>
              <a:t>(Monthly Charges)</a:t>
            </a:r>
            <a:br>
              <a:rPr lang="en-US" sz="3100" cap="none" dirty="0"/>
            </a:br>
            <a:r>
              <a:rPr lang="en-US" sz="2400" cap="none" dirty="0"/>
              <a:t>If my data match up with national averages 65.5?</a:t>
            </a:r>
            <a:endParaRPr lang="en-US" sz="24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FE02412-E1ED-944F-9B43-83D34F6DA5BB}"/>
                  </a:ext>
                </a:extLst>
              </p:cNvPr>
              <p:cNvSpPr>
                <a:spLocks noGrp="1"/>
              </p:cNvSpPr>
              <p:nvPr>
                <p:ph idx="1"/>
              </p:nvPr>
            </p:nvSpPr>
            <p:spPr/>
            <p:txBody>
              <a:bodyPr>
                <a:normAutofit lnSpcReduction="10000"/>
              </a:bodyPr>
              <a:lstStyle/>
              <a:p>
                <a:pPr marL="0" indent="0">
                  <a:buNone/>
                </a:pP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0.5</m:t>
                        </m:r>
                      </m:sub>
                    </m:sSub>
                    <m:r>
                      <a:rPr lang="en-US" altLang="zh-CN" b="0" i="1" smtClean="0">
                        <a:latin typeface="Cambria Math" panose="02040503050406030204" pitchFamily="18" charset="0"/>
                      </a:rPr>
                      <m:t>=</m:t>
                    </m:r>
                    <m:r>
                      <a:rPr lang="en-US" i="1">
                        <a:latin typeface="Cambria Math" panose="02040503050406030204" pitchFamily="18" charset="0"/>
                      </a:rPr>
                      <m:t>65.5 </m:t>
                    </m:r>
                    <m:r>
                      <a:rPr lang="en-US" i="1">
                        <a:latin typeface="Cambria Math" panose="02040503050406030204" pitchFamily="18" charset="0"/>
                      </a:rPr>
                      <m:t>𝑑𝑜𝑙𝑙</m:t>
                    </m:r>
                    <m:r>
                      <m:rPr>
                        <m:sty m:val="p"/>
                      </m:rPr>
                      <a:rPr lang="en-US" i="1">
                        <a:latin typeface="Cambria Math" panose="02040503050406030204" pitchFamily="18" charset="0"/>
                      </a:rPr>
                      <m:t>ars</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𝜇</m:t>
                    </m:r>
                    <m:r>
                      <a:rPr lang="en-US" altLang="zh-CN"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65.5 </m:t>
                    </m:r>
                    <m:r>
                      <a:rPr lang="en-US" i="1">
                        <a:latin typeface="Cambria Math" panose="02040503050406030204" pitchFamily="18" charset="0"/>
                      </a:rPr>
                      <m:t>𝑑𝑜𝑙𝑙</m:t>
                    </m:r>
                    <m:r>
                      <m:rPr>
                        <m:sty m:val="p"/>
                      </m:rPr>
                      <a:rPr lang="en-US" i="1">
                        <a:latin typeface="Cambria Math" panose="02040503050406030204" pitchFamily="18" charset="0"/>
                      </a:rPr>
                      <m:t>ars</m:t>
                    </m:r>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0.5</m:t>
                        </m:r>
                      </m:sub>
                    </m:sSub>
                    <m:r>
                      <a:rPr lang="en-US" i="1">
                        <a:latin typeface="Cambria Math" panose="02040503050406030204" pitchFamily="18" charset="0"/>
                      </a:rPr>
                      <m:t>≠65.5 </m:t>
                    </m:r>
                    <m:r>
                      <a:rPr lang="en-US" i="1">
                        <a:latin typeface="Cambria Math" panose="02040503050406030204" pitchFamily="18" charset="0"/>
                      </a:rPr>
                      <m:t>𝑑𝑜𝑙𝑙</m:t>
                    </m:r>
                    <m:r>
                      <m:rPr>
                        <m:sty m:val="p"/>
                      </m:rPr>
                      <a:rPr lang="en-US" i="1">
                        <a:latin typeface="Cambria Math" panose="02040503050406030204" pitchFamily="18" charset="0"/>
                      </a:rPr>
                      <m:t>ars</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𝐴</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rPr>
                      <m:t>≠65.5 </m:t>
                    </m:r>
                    <m:r>
                      <a:rPr lang="en-US" i="1">
                        <a:latin typeface="Cambria Math" panose="02040503050406030204" pitchFamily="18" charset="0"/>
                      </a:rPr>
                      <m:t>𝑑𝑜𝑙𝑙𝑎𝑟𝑠</m:t>
                    </m:r>
                  </m:oMath>
                </a14:m>
                <a:endParaRPr lang="en-US" dirty="0"/>
              </a:p>
              <a:p>
                <a:pPr marL="0" indent="0">
                  <a:buNone/>
                </a:pPr>
                <a:r>
                  <a:rPr lang="en-US" dirty="0"/>
                  <a:t>B= </a:t>
                </a:r>
                <a:r>
                  <a:rPr lang="en-US" altLang="zh-CN" dirty="0"/>
                  <a:t>3868</a:t>
                </a:r>
                <a:r>
                  <a:rPr lang="en-US" dirty="0"/>
                  <a:t>  (</a:t>
                </a:r>
                <a:r>
                  <a:rPr lang="en-US" dirty="0">
                    <a:solidFill>
                      <a:srgbClr val="FF0000"/>
                    </a:solidFill>
                  </a:rPr>
                  <a:t>p-value &lt; 0.0001</a:t>
                </a:r>
                <a:r>
                  <a:rPr lang="en-US" dirty="0"/>
                  <a:t>)		t = -2.06 (</a:t>
                </a:r>
                <a:r>
                  <a:rPr lang="en-US" dirty="0">
                    <a:solidFill>
                      <a:srgbClr val="FF0000"/>
                    </a:solidFill>
                  </a:rPr>
                  <a:t>p = 0.04</a:t>
                </a:r>
                <a:r>
                  <a:rPr lang="en-US" dirty="0"/>
                  <a:t>)</a:t>
                </a:r>
              </a:p>
              <a:p>
                <a:pPr marL="0" indent="0">
                  <a:buNone/>
                </a:pPr>
                <a:r>
                  <a:rPr lang="en-US" dirty="0"/>
                  <a:t>95%CI: (69.94 70.96)			95%CI: (64.06, 65.46) 		</a:t>
                </a:r>
                <a:br>
                  <a:rPr lang="en-US" dirty="0"/>
                </a:br>
                <a:r>
                  <a:rPr lang="en-US" dirty="0"/>
                  <a:t>Sample Median: 70.35$.			Sample Mean: 64.76$</a:t>
                </a:r>
              </a:p>
              <a:p>
                <a:r>
                  <a:rPr lang="en-US" dirty="0"/>
                  <a:t>For lost customer, we have enough evidence at 0.05 level to conclude that 50</a:t>
                </a:r>
                <a:r>
                  <a:rPr lang="en-US" baseline="30000" dirty="0"/>
                  <a:t>th</a:t>
                </a:r>
                <a:r>
                  <a:rPr lang="en-US" dirty="0"/>
                  <a:t> percentile of monthly charge in my dataset significantly differed from the national statistics, at the 5% level. </a:t>
                </a:r>
              </a:p>
              <a:p>
                <a:endParaRPr lang="en-US" dirty="0"/>
              </a:p>
            </p:txBody>
          </p:sp>
        </mc:Choice>
        <mc:Fallback xmlns="">
          <p:sp>
            <p:nvSpPr>
              <p:cNvPr id="7" name="Content Placeholder 6">
                <a:extLst>
                  <a:ext uri="{FF2B5EF4-FFF2-40B4-BE49-F238E27FC236}">
                    <a16:creationId xmlns:a16="http://schemas.microsoft.com/office/drawing/2014/main" id="{EFE02412-E1ED-944F-9B43-83D34F6DA5BB}"/>
                  </a:ext>
                </a:extLst>
              </p:cNvPr>
              <p:cNvSpPr>
                <a:spLocks noGrp="1" noRot="1" noChangeAspect="1" noMove="1" noResize="1" noEditPoints="1" noAdjustHandles="1" noChangeArrowheads="1" noChangeShapeType="1" noTextEdit="1"/>
              </p:cNvSpPr>
              <p:nvPr>
                <p:ph idx="1"/>
              </p:nvPr>
            </p:nvSpPr>
            <p:spPr>
              <a:blipFill>
                <a:blip r:embed="rId3"/>
                <a:stretch>
                  <a:fillRect l="-528" r="-925"/>
                </a:stretch>
              </a:blipFill>
            </p:spPr>
            <p:txBody>
              <a:bodyPr/>
              <a:lstStyle/>
              <a:p>
                <a:r>
                  <a:rPr lang="en-US">
                    <a:noFill/>
                  </a:rPr>
                  <a:t> </a:t>
                </a:r>
              </a:p>
            </p:txBody>
          </p:sp>
        </mc:Fallback>
      </mc:AlternateContent>
    </p:spTree>
    <p:extLst>
      <p:ext uri="{BB962C8B-B14F-4D97-AF65-F5344CB8AC3E}">
        <p14:creationId xmlns:p14="http://schemas.microsoft.com/office/powerpoint/2010/main" val="2510342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itle 6">
            <a:extLst>
              <a:ext uri="{FF2B5EF4-FFF2-40B4-BE49-F238E27FC236}">
                <a16:creationId xmlns:a16="http://schemas.microsoft.com/office/drawing/2014/main" id="{A46943BC-90D7-274A-AC61-393856DF7396}"/>
              </a:ext>
            </a:extLst>
          </p:cNvPr>
          <p:cNvSpPr>
            <a:spLocks noGrp="1"/>
          </p:cNvSpPr>
          <p:nvPr>
            <p:ph type="title"/>
          </p:nvPr>
        </p:nvSpPr>
        <p:spPr>
          <a:xfrm>
            <a:off x="1451580" y="804520"/>
            <a:ext cx="3530157" cy="1049235"/>
          </a:xfrm>
        </p:spPr>
        <p:txBody>
          <a:bodyPr>
            <a:normAutofit/>
          </a:bodyPr>
          <a:lstStyle/>
          <a:p>
            <a:r>
              <a:rPr lang="en-US" sz="2200" b="1" cap="none" dirty="0"/>
              <a:t>Wilcoxon Rank Sum Test: </a:t>
            </a:r>
            <a:r>
              <a:rPr lang="en-US" sz="2200" cap="none" dirty="0"/>
              <a:t>(Monthly Charges by Partner)</a:t>
            </a:r>
          </a:p>
        </p:txBody>
      </p:sp>
      <p:sp>
        <p:nvSpPr>
          <p:cNvPr id="36" name="Rectangle 35">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Content Placeholder 7">
            <a:extLst>
              <a:ext uri="{FF2B5EF4-FFF2-40B4-BE49-F238E27FC236}">
                <a16:creationId xmlns:a16="http://schemas.microsoft.com/office/drawing/2014/main" id="{458C05B9-A626-FA4E-8D72-659A9D02DFA8}"/>
              </a:ext>
            </a:extLst>
          </p:cNvPr>
          <p:cNvSpPr>
            <a:spLocks noGrp="1"/>
          </p:cNvSpPr>
          <p:nvPr>
            <p:ph idx="1"/>
          </p:nvPr>
        </p:nvSpPr>
        <p:spPr>
          <a:xfrm>
            <a:off x="1451581" y="2015732"/>
            <a:ext cx="3526523" cy="3450613"/>
          </a:xfrm>
        </p:spPr>
        <p:txBody>
          <a:bodyPr>
            <a:normAutofit/>
          </a:bodyPr>
          <a:lstStyle/>
          <a:p>
            <a:pPr>
              <a:lnSpc>
                <a:spcPct val="110000"/>
              </a:lnSpc>
            </a:pPr>
            <a:r>
              <a:rPr lang="en-US" sz="1600" dirty="0"/>
              <a:t>What affects monthly</a:t>
            </a:r>
            <a:r>
              <a:rPr lang="zh-CN" altLang="en-US" sz="1600" dirty="0"/>
              <a:t> </a:t>
            </a:r>
            <a:r>
              <a:rPr lang="en-US" altLang="zh-CN" sz="1600" dirty="0"/>
              <a:t>charge?</a:t>
            </a:r>
          </a:p>
          <a:p>
            <a:pPr>
              <a:lnSpc>
                <a:spcPct val="110000"/>
              </a:lnSpc>
            </a:pPr>
            <a:r>
              <a:rPr lang="en-US" sz="1600" dirty="0"/>
              <a:t>Would having partner be higher for Monthly Charge?</a:t>
            </a:r>
            <a:r>
              <a:rPr lang="zh-CN" altLang="en-US" sz="1600" dirty="0"/>
              <a:t>（</a:t>
            </a:r>
            <a:r>
              <a:rPr lang="en-US" altLang="zh-CN" sz="1200" dirty="0"/>
              <a:t>ex: The more people need high-speed Interne</a:t>
            </a:r>
            <a:r>
              <a:rPr lang="zh-CN" altLang="en-US" sz="1600" dirty="0"/>
              <a:t>）</a:t>
            </a:r>
            <a:endParaRPr lang="en-US" altLang="zh-CN" sz="1600" dirty="0"/>
          </a:p>
          <a:p>
            <a:pPr marL="0" indent="0">
              <a:lnSpc>
                <a:spcPct val="110000"/>
              </a:lnSpc>
              <a:buNone/>
            </a:pPr>
            <a:endParaRPr lang="en-US" altLang="zh-CN" sz="1600" dirty="0"/>
          </a:p>
          <a:p>
            <a:pPr marL="0" indent="0">
              <a:lnSpc>
                <a:spcPct val="110000"/>
              </a:lnSpc>
              <a:buNone/>
            </a:pPr>
            <a:r>
              <a:rPr lang="en-US" altLang="zh-CN" sz="1600" dirty="0"/>
              <a:t>Assume:</a:t>
            </a:r>
          </a:p>
          <a:p>
            <a:pPr>
              <a:lnSpc>
                <a:spcPct val="110000"/>
              </a:lnSpc>
            </a:pPr>
            <a:r>
              <a:rPr lang="en-US" sz="1600" dirty="0"/>
              <a:t>The two populations have equal variance or spread</a:t>
            </a:r>
          </a:p>
          <a:p>
            <a:pPr>
              <a:lnSpc>
                <a:spcPct val="110000"/>
              </a:lnSpc>
            </a:pPr>
            <a:r>
              <a:rPr lang="en-US" sz="1600" dirty="0"/>
              <a:t>The two samples are independent of one another </a:t>
            </a:r>
            <a:endParaRPr lang="en-US" altLang="zh-CN" sz="1600" dirty="0"/>
          </a:p>
          <a:p>
            <a:pPr>
              <a:lnSpc>
                <a:spcPct val="110000"/>
              </a:lnSpc>
            </a:pPr>
            <a:endParaRPr lang="en-US" sz="1600" dirty="0"/>
          </a:p>
        </p:txBody>
      </p:sp>
      <p:grpSp>
        <p:nvGrpSpPr>
          <p:cNvPr id="38" name="Group 37">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39" name="Rectangle 38">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BE73A95-495C-904D-84AE-AD15735C72B0}"/>
              </a:ext>
            </a:extLst>
          </p:cNvPr>
          <p:cNvPicPr>
            <a:picLocks noChangeAspect="1"/>
          </p:cNvPicPr>
          <p:nvPr/>
        </p:nvPicPr>
        <p:blipFill>
          <a:blip r:embed="rId3"/>
          <a:stretch>
            <a:fillRect/>
          </a:stretch>
        </p:blipFill>
        <p:spPr>
          <a:xfrm>
            <a:off x="6093926" y="1566805"/>
            <a:ext cx="4821551" cy="2965252"/>
          </a:xfrm>
          <a:prstGeom prst="rect">
            <a:avLst/>
          </a:prstGeom>
        </p:spPr>
      </p:pic>
      <p:pic>
        <p:nvPicPr>
          <p:cNvPr id="44" name="Picture 43">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6" name="Straight Connector 45">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040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964B1-1A17-E642-BF0A-5667132A492B}"/>
              </a:ext>
            </a:extLst>
          </p:cNvPr>
          <p:cNvSpPr>
            <a:spLocks noGrp="1"/>
          </p:cNvSpPr>
          <p:nvPr>
            <p:ph type="title"/>
          </p:nvPr>
        </p:nvSpPr>
        <p:spPr/>
        <p:txBody>
          <a:bodyPr>
            <a:normAutofit/>
          </a:bodyPr>
          <a:lstStyle/>
          <a:p>
            <a:r>
              <a:rPr lang="en-US" b="1" cap="none" dirty="0"/>
              <a:t>Wilcoxon Rank Sum Test:</a:t>
            </a:r>
            <a:br>
              <a:rPr lang="en-US" sz="4000" cap="none" dirty="0"/>
            </a:br>
            <a:r>
              <a:rPr lang="en-US" sz="2500" cap="none" dirty="0"/>
              <a:t>(Monthly Charges by Partner)</a:t>
            </a:r>
            <a:endParaRPr lang="en-US" sz="2500" dirty="0"/>
          </a:p>
        </p:txBody>
      </p:sp>
      <p:sp>
        <p:nvSpPr>
          <p:cNvPr id="3" name="Content Placeholder 2">
            <a:extLst>
              <a:ext uri="{FF2B5EF4-FFF2-40B4-BE49-F238E27FC236}">
                <a16:creationId xmlns:a16="http://schemas.microsoft.com/office/drawing/2014/main" id="{013358BF-4C5E-EE4E-91D9-FA55564AAF0F}"/>
              </a:ext>
            </a:extLst>
          </p:cNvPr>
          <p:cNvSpPr>
            <a:spLocks noGrp="1"/>
          </p:cNvSpPr>
          <p:nvPr>
            <p:ph idx="1"/>
          </p:nvPr>
        </p:nvSpPr>
        <p:spPr>
          <a:xfrm>
            <a:off x="1451579" y="2015733"/>
            <a:ext cx="9603275" cy="2290050"/>
          </a:xfrm>
        </p:spPr>
        <p:txBody>
          <a:bodyPr>
            <a:normAutofit lnSpcReduction="10000"/>
          </a:bodyPr>
          <a:lstStyle/>
          <a:p>
            <a:r>
              <a:rPr lang="en-US" dirty="0"/>
              <a:t>H0: The two populations are equal versus.      Vs.    Ha: The two populations are not equal.</a:t>
            </a:r>
          </a:p>
          <a:p>
            <a:r>
              <a:rPr lang="en-US" dirty="0"/>
              <a:t>W = 6954306, </a:t>
            </a:r>
            <a:r>
              <a:rPr lang="en-US" dirty="0">
                <a:solidFill>
                  <a:srgbClr val="FF0000"/>
                </a:solidFill>
              </a:rPr>
              <a:t>p-value &lt; 2.2e-16    </a:t>
            </a:r>
            <a:r>
              <a:rPr lang="en-US" dirty="0"/>
              <a:t>	             t = 8.2243</a:t>
            </a:r>
            <a:r>
              <a:rPr lang="en-US" dirty="0">
                <a:solidFill>
                  <a:srgbClr val="FF0000"/>
                </a:solidFill>
              </a:rPr>
              <a:t>,  p -value = 2.324e-16</a:t>
            </a:r>
          </a:p>
          <a:p>
            <a:r>
              <a:rPr lang="en-US" dirty="0"/>
              <a:t>95% CI: (4.25,  6.05)                               		95% CI: (4.48, 7.29)</a:t>
            </a:r>
          </a:p>
          <a:p>
            <a:r>
              <a:rPr lang="en-US" dirty="0"/>
              <a:t>Sample Diff: 5.1dollars				mean of x : 67.85</a:t>
            </a:r>
          </a:p>
          <a:p>
            <a:pPr marL="3657600" lvl="8" indent="0">
              <a:buNone/>
            </a:pPr>
            <a:r>
              <a:rPr lang="en-US" dirty="0"/>
              <a:t>		</a:t>
            </a:r>
            <a:r>
              <a:rPr lang="en-US" sz="2000" dirty="0"/>
              <a:t>mean of y: 61.96</a:t>
            </a:r>
          </a:p>
          <a:p>
            <a:pPr marL="3657600" lvl="8" indent="0">
              <a:buNone/>
            </a:pPr>
            <a:endParaRPr lang="en-US" sz="2000" dirty="0"/>
          </a:p>
        </p:txBody>
      </p:sp>
      <p:sp>
        <p:nvSpPr>
          <p:cNvPr id="4" name="TextBox 3">
            <a:extLst>
              <a:ext uri="{FF2B5EF4-FFF2-40B4-BE49-F238E27FC236}">
                <a16:creationId xmlns:a16="http://schemas.microsoft.com/office/drawing/2014/main" id="{9E67828A-42E4-0342-AA86-690FAF427BB2}"/>
              </a:ext>
            </a:extLst>
          </p:cNvPr>
          <p:cNvSpPr txBox="1"/>
          <p:nvPr/>
        </p:nvSpPr>
        <p:spPr>
          <a:xfrm>
            <a:off x="1533020" y="4570603"/>
            <a:ext cx="9023304" cy="923330"/>
          </a:xfrm>
          <a:prstGeom prst="rect">
            <a:avLst/>
          </a:prstGeom>
          <a:noFill/>
        </p:spPr>
        <p:txBody>
          <a:bodyPr wrap="none" rtlCol="0">
            <a:spAutoFit/>
          </a:bodyPr>
          <a:lstStyle/>
          <a:p>
            <a:r>
              <a:rPr lang="en-US" dirty="0"/>
              <a:t>We notice the p-value is a less than 0.05.  Based on this result, we reject Ho and conclude Ha.</a:t>
            </a:r>
          </a:p>
          <a:p>
            <a:r>
              <a:rPr lang="en-US" dirty="0"/>
              <a:t> That is, we have enough evidence at 0.05 level to conclude that two populations are not equal.</a:t>
            </a:r>
          </a:p>
          <a:p>
            <a:r>
              <a:rPr lang="en-US" dirty="0"/>
              <a:t>To be more specific ,</a:t>
            </a:r>
            <a:r>
              <a:rPr lang="en-US" dirty="0">
                <a:solidFill>
                  <a:srgbClr val="FF0000"/>
                </a:solidFill>
              </a:rPr>
              <a:t> having a partner will increase monthly charge</a:t>
            </a:r>
            <a:r>
              <a:rPr lang="en-US" dirty="0"/>
              <a:t>.</a:t>
            </a:r>
          </a:p>
        </p:txBody>
      </p:sp>
    </p:spTree>
    <p:extLst>
      <p:ext uri="{BB962C8B-B14F-4D97-AF65-F5344CB8AC3E}">
        <p14:creationId xmlns:p14="http://schemas.microsoft.com/office/powerpoint/2010/main" val="3453355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C0E55-10F6-F54C-A3D8-B2652946EDD6}"/>
              </a:ext>
            </a:extLst>
          </p:cNvPr>
          <p:cNvSpPr>
            <a:spLocks noGrp="1"/>
          </p:cNvSpPr>
          <p:nvPr>
            <p:ph type="title"/>
          </p:nvPr>
        </p:nvSpPr>
        <p:spPr>
          <a:xfrm>
            <a:off x="1451579" y="804519"/>
            <a:ext cx="9603275" cy="1049235"/>
          </a:xfrm>
        </p:spPr>
        <p:txBody>
          <a:bodyPr vert="horz" lIns="91440" tIns="45720" rIns="91440" bIns="0" rtlCol="0">
            <a:normAutofit/>
          </a:bodyPr>
          <a:lstStyle/>
          <a:p>
            <a:r>
              <a:rPr lang="en-US" cap="none" dirty="0"/>
              <a:t>Does the contract have any effect on customer churn?</a:t>
            </a:r>
          </a:p>
        </p:txBody>
      </p:sp>
      <p:sp>
        <p:nvSpPr>
          <p:cNvPr id="99" name="Content Placeholder 98">
            <a:extLst>
              <a:ext uri="{FF2B5EF4-FFF2-40B4-BE49-F238E27FC236}">
                <a16:creationId xmlns:a16="http://schemas.microsoft.com/office/drawing/2014/main" id="{1CE90B03-190A-46A9-8003-D1A99696C0F1}"/>
              </a:ext>
            </a:extLst>
          </p:cNvPr>
          <p:cNvSpPr>
            <a:spLocks noGrp="1"/>
          </p:cNvSpPr>
          <p:nvPr>
            <p:ph idx="1"/>
          </p:nvPr>
        </p:nvSpPr>
        <p:spPr>
          <a:xfrm>
            <a:off x="1451579" y="2015734"/>
            <a:ext cx="4162555" cy="3450613"/>
          </a:xfrm>
        </p:spPr>
        <p:txBody>
          <a:bodyPr>
            <a:normAutofit/>
          </a:bodyPr>
          <a:lstStyle/>
          <a:p>
            <a:pPr>
              <a:lnSpc>
                <a:spcPct val="110000"/>
              </a:lnSpc>
            </a:pPr>
            <a:r>
              <a:rPr lang="en-US" sz="1400" dirty="0"/>
              <a:t>The churn rate of month-to-month contract customers is much </a:t>
            </a:r>
            <a:r>
              <a:rPr lang="en-US" sz="1400" dirty="0">
                <a:solidFill>
                  <a:srgbClr val="FF0000"/>
                </a:solidFill>
              </a:rPr>
              <a:t>higher</a:t>
            </a:r>
            <a:r>
              <a:rPr lang="en-US" sz="1400" dirty="0"/>
              <a:t> than the longer contract customers. Customers who are more willing to commit to </a:t>
            </a:r>
            <a:r>
              <a:rPr lang="en-US" sz="1400" dirty="0">
                <a:solidFill>
                  <a:srgbClr val="FF0000"/>
                </a:solidFill>
              </a:rPr>
              <a:t>longer contracts are less likely to leave</a:t>
            </a:r>
          </a:p>
          <a:p>
            <a:pPr>
              <a:lnSpc>
                <a:spcPct val="110000"/>
              </a:lnSpc>
            </a:pPr>
            <a:r>
              <a:rPr lang="en-US" sz="1400" dirty="0"/>
              <a:t>Is Monthlycharge the same between different contracts?</a:t>
            </a:r>
          </a:p>
          <a:p>
            <a:pPr>
              <a:lnSpc>
                <a:spcPct val="110000"/>
              </a:lnSpc>
            </a:pPr>
            <a:r>
              <a:rPr lang="en-US" sz="1400" dirty="0"/>
              <a:t>Did the customer leave because of higher monthly charges?</a:t>
            </a:r>
          </a:p>
          <a:p>
            <a:pPr>
              <a:lnSpc>
                <a:spcPct val="110000"/>
              </a:lnSpc>
            </a:pPr>
            <a:r>
              <a:rPr lang="en-US" sz="1400" dirty="0"/>
              <a:t>Does not offer discounts for short term contracts?</a:t>
            </a:r>
          </a:p>
          <a:p>
            <a:pPr marL="0" indent="0">
              <a:lnSpc>
                <a:spcPct val="110000"/>
              </a:lnSpc>
              <a:buNone/>
            </a:pPr>
            <a:endParaRPr lang="en-US" sz="1400" dirty="0"/>
          </a:p>
        </p:txBody>
      </p:sp>
      <p:pic>
        <p:nvPicPr>
          <p:cNvPr id="4" name="Picture 3" descr="A screenshot of a cell phone&#10;&#10;Description automatically generated">
            <a:extLst>
              <a:ext uri="{FF2B5EF4-FFF2-40B4-BE49-F238E27FC236}">
                <a16:creationId xmlns:a16="http://schemas.microsoft.com/office/drawing/2014/main" id="{C5BCC4C4-DA69-D245-B890-0F429351BD30}"/>
              </a:ext>
            </a:extLst>
          </p:cNvPr>
          <p:cNvPicPr>
            <a:picLocks noChangeAspect="1"/>
          </p:cNvPicPr>
          <p:nvPr/>
        </p:nvPicPr>
        <p:blipFill>
          <a:blip r:embed="rId3"/>
          <a:stretch>
            <a:fillRect/>
          </a:stretch>
        </p:blipFill>
        <p:spPr>
          <a:xfrm>
            <a:off x="6094411" y="2153699"/>
            <a:ext cx="4960443" cy="3174683"/>
          </a:xfrm>
          <a:prstGeom prst="rect">
            <a:avLst/>
          </a:prstGeom>
        </p:spPr>
      </p:pic>
    </p:spTree>
    <p:extLst>
      <p:ext uri="{BB962C8B-B14F-4D97-AF65-F5344CB8AC3E}">
        <p14:creationId xmlns:p14="http://schemas.microsoft.com/office/powerpoint/2010/main" val="164884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5C76AC0-BB6B-419E-A327-AFA297500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3E0B6A3-E197-43D6-82D5-7455DAB1A7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1847088"/>
            <a:ext cx="415875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4" name="Rectangle 23">
            <a:extLst>
              <a:ext uri="{FF2B5EF4-FFF2-40B4-BE49-F238E27FC236}">
                <a16:creationId xmlns:a16="http://schemas.microsoft.com/office/drawing/2014/main" id="{8B0E4246-09B8-46D7-A0D2-4D264863A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4" name="Content Placeholder 3" descr="A picture containing drawing&#10;&#10;Description automatically generated">
            <a:extLst>
              <a:ext uri="{FF2B5EF4-FFF2-40B4-BE49-F238E27FC236}">
                <a16:creationId xmlns:a16="http://schemas.microsoft.com/office/drawing/2014/main" id="{73E3029D-7A0A-854D-8D22-37EBB0DCFA6E}"/>
              </a:ext>
            </a:extLst>
          </p:cNvPr>
          <p:cNvPicPr>
            <a:picLocks noGrp="1" noChangeAspect="1"/>
          </p:cNvPicPr>
          <p:nvPr>
            <p:ph idx="1"/>
          </p:nvPr>
        </p:nvPicPr>
        <p:blipFill>
          <a:blip r:embed="rId3"/>
          <a:stretch>
            <a:fillRect/>
          </a:stretch>
        </p:blipFill>
        <p:spPr>
          <a:xfrm>
            <a:off x="1130029" y="1573425"/>
            <a:ext cx="4960442" cy="3125077"/>
          </a:xfrm>
          <a:prstGeom prst="rect">
            <a:avLst/>
          </a:prstGeom>
        </p:spPr>
      </p:pic>
      <p:sp>
        <p:nvSpPr>
          <p:cNvPr id="5" name="TextBox 4">
            <a:extLst>
              <a:ext uri="{FF2B5EF4-FFF2-40B4-BE49-F238E27FC236}">
                <a16:creationId xmlns:a16="http://schemas.microsoft.com/office/drawing/2014/main" id="{4F47E692-52A8-2B4D-B21E-8D6B275B9C72}"/>
              </a:ext>
            </a:extLst>
          </p:cNvPr>
          <p:cNvSpPr txBox="1"/>
          <p:nvPr/>
        </p:nvSpPr>
        <p:spPr>
          <a:xfrm>
            <a:off x="6579647" y="2015732"/>
            <a:ext cx="4158750" cy="3450613"/>
          </a:xfrm>
          <a:prstGeom prst="rect">
            <a:avLst/>
          </a:prstGeom>
        </p:spPr>
        <p:txBody>
          <a:bodyPr vert="horz" lIns="91440" tIns="45720" rIns="91440" bIns="45720" rtlCol="0" anchor="t">
            <a:normAutofit/>
          </a:bodyPr>
          <a:lstStyle/>
          <a:p>
            <a:pPr marL="400050" indent="-285750" defTabSz="914400">
              <a:lnSpc>
                <a:spcPct val="120000"/>
              </a:lnSpc>
              <a:spcAft>
                <a:spcPts val="600"/>
              </a:spcAft>
              <a:buClr>
                <a:schemeClr val="accent1"/>
              </a:buClr>
              <a:buSzPct val="100000"/>
              <a:buFont typeface="Arial" panose="020B0604020202020204" pitchFamily="34" charset="0"/>
              <a:buChar char="•"/>
            </a:pPr>
            <a:r>
              <a:rPr lang="en-US" dirty="0"/>
              <a:t>For the loyal remaining customers:</a:t>
            </a:r>
            <a:r>
              <a:rPr lang="zh-CN" altLang="en-US" dirty="0"/>
              <a:t> </a:t>
            </a:r>
            <a:endParaRPr lang="en-US" altLang="zh-CN" dirty="0"/>
          </a:p>
          <a:p>
            <a:pPr marL="857250" lvl="1" indent="-285750" defTabSz="914400">
              <a:lnSpc>
                <a:spcPct val="120000"/>
              </a:lnSpc>
              <a:spcAft>
                <a:spcPts val="600"/>
              </a:spcAft>
              <a:buClr>
                <a:schemeClr val="accent1"/>
              </a:buClr>
              <a:buSzPct val="100000"/>
              <a:buFont typeface="Wingdings" pitchFamily="2" charset="2"/>
              <a:buChar char="Ø"/>
            </a:pPr>
            <a:r>
              <a:rPr lang="en-US" dirty="0"/>
              <a:t>Is the monthly</a:t>
            </a:r>
            <a:r>
              <a:rPr lang="zh-CN" altLang="en-US" dirty="0"/>
              <a:t> </a:t>
            </a:r>
            <a:r>
              <a:rPr lang="en-US" altLang="zh-CN" dirty="0"/>
              <a:t>charge</a:t>
            </a:r>
            <a:r>
              <a:rPr lang="zh-CN" altLang="en-US" dirty="0"/>
              <a:t> </a:t>
            </a:r>
            <a:r>
              <a:rPr lang="en-US" dirty="0"/>
              <a:t>the same for all different contract?</a:t>
            </a:r>
          </a:p>
          <a:p>
            <a:pPr marL="857250" lvl="1" indent="-285750" defTabSz="914400">
              <a:lnSpc>
                <a:spcPct val="120000"/>
              </a:lnSpc>
              <a:spcAft>
                <a:spcPts val="600"/>
              </a:spcAft>
              <a:buClr>
                <a:schemeClr val="accent1"/>
              </a:buClr>
              <a:buSzPct val="100000"/>
              <a:buFont typeface="Wingdings" pitchFamily="2" charset="2"/>
              <a:buChar char="Ø"/>
            </a:pPr>
            <a:r>
              <a:rPr lang="en-US" altLang="zh-CN" dirty="0"/>
              <a:t>What kind of price can better retain customers?</a:t>
            </a:r>
          </a:p>
          <a:p>
            <a:pPr marL="571500" lvl="1" defTabSz="914400">
              <a:lnSpc>
                <a:spcPct val="120000"/>
              </a:lnSpc>
              <a:spcAft>
                <a:spcPts val="600"/>
              </a:spcAft>
              <a:buClr>
                <a:schemeClr val="accent1"/>
              </a:buClr>
              <a:buSzPct val="100000"/>
            </a:pPr>
            <a:endParaRPr lang="en-US" altLang="zh-CN" dirty="0"/>
          </a:p>
          <a:p>
            <a:pPr marL="571500" lvl="1" defTabSz="914400">
              <a:lnSpc>
                <a:spcPct val="120000"/>
              </a:lnSpc>
              <a:spcAft>
                <a:spcPts val="600"/>
              </a:spcAft>
              <a:buClr>
                <a:schemeClr val="accent1"/>
              </a:buClr>
              <a:buSzPct val="100000"/>
            </a:pPr>
            <a:endParaRPr lang="en-US" altLang="zh-CN" dirty="0"/>
          </a:p>
          <a:p>
            <a:pPr marL="857250" lvl="1" indent="-285750" defTabSz="914400">
              <a:lnSpc>
                <a:spcPct val="120000"/>
              </a:lnSpc>
              <a:spcAft>
                <a:spcPts val="600"/>
              </a:spcAft>
              <a:buClr>
                <a:schemeClr val="accent1"/>
              </a:buClr>
              <a:buSzPct val="100000"/>
              <a:buFont typeface="Wingdings" pitchFamily="2" charset="2"/>
              <a:buChar char="Ø"/>
            </a:pPr>
            <a:endParaRPr lang="en-US" altLang="zh-CN" dirty="0"/>
          </a:p>
          <a:p>
            <a:pPr marL="857250" lvl="1" indent="-285750" defTabSz="914400">
              <a:lnSpc>
                <a:spcPct val="120000"/>
              </a:lnSpc>
              <a:spcAft>
                <a:spcPts val="600"/>
              </a:spcAft>
              <a:buClr>
                <a:schemeClr val="accent1"/>
              </a:buClr>
              <a:buSzPct val="100000"/>
              <a:buFont typeface="Wingdings" pitchFamily="2" charset="2"/>
              <a:buChar char="Ø"/>
            </a:pPr>
            <a:endParaRPr lang="en-US" altLang="zh-CN" dirty="0"/>
          </a:p>
          <a:p>
            <a:pPr marL="857250" lvl="1" indent="-285750" defTabSz="914400">
              <a:lnSpc>
                <a:spcPct val="120000"/>
              </a:lnSpc>
              <a:spcAft>
                <a:spcPts val="600"/>
              </a:spcAft>
              <a:buClr>
                <a:schemeClr val="accent1"/>
              </a:buClr>
              <a:buSzPct val="100000"/>
              <a:buFont typeface="Wingdings" pitchFamily="2" charset="2"/>
              <a:buChar char="Ø"/>
            </a:pPr>
            <a:endParaRPr lang="en-US" altLang="zh-CN" dirty="0"/>
          </a:p>
          <a:p>
            <a:pPr marL="857250" lvl="1" indent="-285750" defTabSz="914400">
              <a:lnSpc>
                <a:spcPct val="120000"/>
              </a:lnSpc>
              <a:spcAft>
                <a:spcPts val="600"/>
              </a:spcAft>
              <a:buClr>
                <a:schemeClr val="accent1"/>
              </a:buClr>
              <a:buSzPct val="100000"/>
              <a:buFont typeface="Wingdings" pitchFamily="2" charset="2"/>
              <a:buChar char="Ø"/>
            </a:pPr>
            <a:endParaRPr lang="en-US" altLang="zh-CN" dirty="0"/>
          </a:p>
          <a:p>
            <a:pPr marL="857250" lvl="1" indent="-285750" defTabSz="914400">
              <a:lnSpc>
                <a:spcPct val="120000"/>
              </a:lnSpc>
              <a:spcAft>
                <a:spcPts val="600"/>
              </a:spcAft>
              <a:buClr>
                <a:schemeClr val="accent1"/>
              </a:buClr>
              <a:buSzPct val="100000"/>
              <a:buFont typeface="Wingdings" pitchFamily="2" charset="2"/>
              <a:buChar char="Ø"/>
            </a:pPr>
            <a:endParaRPr lang="en-US" altLang="zh-CN" dirty="0"/>
          </a:p>
          <a:p>
            <a:pPr marL="342900" indent="-228600" defTabSz="914400">
              <a:lnSpc>
                <a:spcPct val="120000"/>
              </a:lnSpc>
              <a:spcAft>
                <a:spcPts val="600"/>
              </a:spcAft>
              <a:buClr>
                <a:schemeClr val="accent1"/>
              </a:buClr>
              <a:buSzPct val="100000"/>
              <a:buFont typeface="Arial" panose="020B0604020202020204" pitchFamily="34" charset="0"/>
              <a:buChar char="•"/>
            </a:pPr>
            <a:endParaRPr lang="en-US" altLang="zh-CN" dirty="0"/>
          </a:p>
          <a:p>
            <a:pPr marL="342900" indent="-228600" defTabSz="914400">
              <a:lnSpc>
                <a:spcPct val="120000"/>
              </a:lnSpc>
              <a:spcAft>
                <a:spcPts val="600"/>
              </a:spcAft>
              <a:buClr>
                <a:schemeClr val="accent1"/>
              </a:buClr>
              <a:buSzPct val="100000"/>
              <a:buFont typeface="Arial" panose="020B0604020202020204" pitchFamily="34" charset="0"/>
              <a:buChar char="•"/>
            </a:pPr>
            <a:endParaRPr lang="en-US" dirty="0"/>
          </a:p>
        </p:txBody>
      </p:sp>
      <p:pic>
        <p:nvPicPr>
          <p:cNvPr id="26" name="Picture 25">
            <a:extLst>
              <a:ext uri="{FF2B5EF4-FFF2-40B4-BE49-F238E27FC236}">
                <a16:creationId xmlns:a16="http://schemas.microsoft.com/office/drawing/2014/main" id="{F50C8D8D-B32F-4194-8321-164EC44275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5BD24D8B-8573-4260-B700-E860AD6D2A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7" name="Up Arrow 6">
            <a:extLst>
              <a:ext uri="{FF2B5EF4-FFF2-40B4-BE49-F238E27FC236}">
                <a16:creationId xmlns:a16="http://schemas.microsoft.com/office/drawing/2014/main" id="{491078A1-00D2-7D40-BE4A-1D2802E69C6B}"/>
              </a:ext>
            </a:extLst>
          </p:cNvPr>
          <p:cNvSpPr/>
          <p:nvPr/>
        </p:nvSpPr>
        <p:spPr>
          <a:xfrm>
            <a:off x="1617785" y="1049860"/>
            <a:ext cx="27432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55B93B1-6248-974C-A5C9-AEBE8B3693CB}"/>
              </a:ext>
            </a:extLst>
          </p:cNvPr>
          <p:cNvSpPr/>
          <p:nvPr/>
        </p:nvSpPr>
        <p:spPr>
          <a:xfrm>
            <a:off x="1617785" y="764110"/>
            <a:ext cx="548640" cy="274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8D5D446-65B3-B344-B49D-5513172EDC2E}"/>
              </a:ext>
            </a:extLst>
          </p:cNvPr>
          <p:cNvSpPr txBox="1"/>
          <p:nvPr/>
        </p:nvSpPr>
        <p:spPr>
          <a:xfrm>
            <a:off x="2134878" y="1038430"/>
            <a:ext cx="3298660" cy="369332"/>
          </a:xfrm>
          <a:prstGeom prst="rect">
            <a:avLst/>
          </a:prstGeom>
          <a:noFill/>
        </p:spPr>
        <p:txBody>
          <a:bodyPr wrap="none" rtlCol="0">
            <a:spAutoFit/>
          </a:bodyPr>
          <a:lstStyle/>
          <a:p>
            <a:r>
              <a:rPr lang="en-US" dirty="0"/>
              <a:t>Violation: not normal distribution</a:t>
            </a:r>
          </a:p>
        </p:txBody>
      </p:sp>
      <p:sp>
        <p:nvSpPr>
          <p:cNvPr id="16" name="Down Arrow 15">
            <a:extLst>
              <a:ext uri="{FF2B5EF4-FFF2-40B4-BE49-F238E27FC236}">
                <a16:creationId xmlns:a16="http://schemas.microsoft.com/office/drawing/2014/main" id="{558350DB-D2D1-AB41-928A-D4827CA10B12}"/>
              </a:ext>
            </a:extLst>
          </p:cNvPr>
          <p:cNvSpPr/>
          <p:nvPr/>
        </p:nvSpPr>
        <p:spPr>
          <a:xfrm>
            <a:off x="2351315" y="4581987"/>
            <a:ext cx="182880" cy="365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6360EEF-3B6A-7342-B8E7-4BCF674B5BD7}"/>
              </a:ext>
            </a:extLst>
          </p:cNvPr>
          <p:cNvSpPr txBox="1"/>
          <p:nvPr/>
        </p:nvSpPr>
        <p:spPr>
          <a:xfrm>
            <a:off x="1672654" y="4979262"/>
            <a:ext cx="2222916" cy="1384995"/>
          </a:xfrm>
          <a:prstGeom prst="rect">
            <a:avLst/>
          </a:prstGeom>
          <a:noFill/>
        </p:spPr>
        <p:txBody>
          <a:bodyPr wrap="none" rtlCol="0">
            <a:spAutoFit/>
          </a:bodyPr>
          <a:lstStyle/>
          <a:p>
            <a:r>
              <a:rPr lang="en-US" sz="1400" dirty="0"/>
              <a:t>Assume:</a:t>
            </a:r>
          </a:p>
          <a:p>
            <a:r>
              <a:rPr lang="en-US" sz="1400" dirty="0"/>
              <a:t>Independent Samples</a:t>
            </a:r>
          </a:p>
          <a:p>
            <a:r>
              <a:rPr lang="en-US" sz="1400" dirty="0"/>
              <a:t>Equal median</a:t>
            </a:r>
          </a:p>
          <a:p>
            <a:r>
              <a:rPr lang="en-US" sz="1400" dirty="0"/>
              <a:t>Equal shape for</a:t>
            </a:r>
          </a:p>
          <a:p>
            <a:r>
              <a:rPr lang="en-US" sz="1400" dirty="0"/>
              <a:t>one- and two-year contract </a:t>
            </a:r>
          </a:p>
          <a:p>
            <a:endParaRPr lang="en-US" sz="1400" dirty="0"/>
          </a:p>
        </p:txBody>
      </p:sp>
      <p:sp>
        <p:nvSpPr>
          <p:cNvPr id="21" name="Down Arrow 20">
            <a:extLst>
              <a:ext uri="{FF2B5EF4-FFF2-40B4-BE49-F238E27FC236}">
                <a16:creationId xmlns:a16="http://schemas.microsoft.com/office/drawing/2014/main" id="{CC1C6113-4133-3645-B2CB-7EDDF4DC98EE}"/>
              </a:ext>
            </a:extLst>
          </p:cNvPr>
          <p:cNvSpPr/>
          <p:nvPr/>
        </p:nvSpPr>
        <p:spPr>
          <a:xfrm>
            <a:off x="4350936" y="4581987"/>
            <a:ext cx="182880" cy="365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88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7E65-0B64-0D4A-A413-B90E2ABF73A0}"/>
              </a:ext>
            </a:extLst>
          </p:cNvPr>
          <p:cNvSpPr>
            <a:spLocks noGrp="1"/>
          </p:cNvSpPr>
          <p:nvPr>
            <p:ph type="title"/>
          </p:nvPr>
        </p:nvSpPr>
        <p:spPr>
          <a:xfrm>
            <a:off x="1449853" y="853423"/>
            <a:ext cx="9607661" cy="704922"/>
          </a:xfrm>
        </p:spPr>
        <p:txBody>
          <a:bodyPr>
            <a:normAutofit fontScale="90000"/>
          </a:bodyPr>
          <a:lstStyle/>
          <a:p>
            <a:r>
              <a:rPr lang="en-US" sz="2800" b="1" cap="none" dirty="0"/>
              <a:t>Ansari-</a:t>
            </a:r>
            <a:r>
              <a:rPr lang="en-US" sz="2800" b="1" cap="none" dirty="0" err="1"/>
              <a:t>Bratest</a:t>
            </a:r>
            <a:r>
              <a:rPr lang="en-US" sz="2800" b="1" cap="none" dirty="0"/>
              <a:t> Test</a:t>
            </a:r>
            <a:r>
              <a:rPr lang="en-US" sz="2800" cap="none" dirty="0"/>
              <a:t>: </a:t>
            </a:r>
            <a:r>
              <a:rPr lang="en-US" sz="2000" cap="none" dirty="0"/>
              <a:t>One Year  Vs.  Month-to-month</a:t>
            </a:r>
            <a:br>
              <a:rPr lang="en-US" sz="2000" cap="none" dirty="0"/>
            </a:br>
            <a:r>
              <a:rPr lang="en-US" sz="2000" cap="none" dirty="0"/>
              <a:t>(Is there much difference between a monthly contract and an annual contract?)</a:t>
            </a:r>
          </a:p>
        </p:txBody>
      </p:sp>
      <p:sp>
        <p:nvSpPr>
          <p:cNvPr id="4" name="Text Placeholder 3">
            <a:extLst>
              <a:ext uri="{FF2B5EF4-FFF2-40B4-BE49-F238E27FC236}">
                <a16:creationId xmlns:a16="http://schemas.microsoft.com/office/drawing/2014/main" id="{4B6DDB83-2104-2A4B-8817-B6B3208A0405}"/>
              </a:ext>
            </a:extLst>
          </p:cNvPr>
          <p:cNvSpPr>
            <a:spLocks noGrp="1"/>
          </p:cNvSpPr>
          <p:nvPr>
            <p:ph type="body" idx="1"/>
          </p:nvPr>
        </p:nvSpPr>
        <p:spPr>
          <a:xfrm>
            <a:off x="1447191" y="2800782"/>
            <a:ext cx="4645152" cy="450081"/>
          </a:xfrm>
        </p:spPr>
        <p:txBody>
          <a:bodyPr>
            <a:normAutofit/>
          </a:bodyPr>
          <a:lstStyle/>
          <a:p>
            <a:r>
              <a:rPr lang="en-US" sz="1800" cap="none" dirty="0"/>
              <a:t>Ansari-</a:t>
            </a:r>
            <a:r>
              <a:rPr lang="en-US" sz="1800" cap="none" dirty="0" err="1"/>
              <a:t>bratest</a:t>
            </a:r>
            <a:r>
              <a:rPr lang="en-US" sz="1800" cap="none" dirty="0"/>
              <a:t> Test</a:t>
            </a:r>
            <a:endParaRPr lang="en-US" sz="1800" dirty="0"/>
          </a:p>
        </p:txBody>
      </p:sp>
      <p:sp>
        <p:nvSpPr>
          <p:cNvPr id="5" name="Content Placeholder 4">
            <a:extLst>
              <a:ext uri="{FF2B5EF4-FFF2-40B4-BE49-F238E27FC236}">
                <a16:creationId xmlns:a16="http://schemas.microsoft.com/office/drawing/2014/main" id="{BCDC2983-C29F-ED4D-A1FD-02068C23EE8A}"/>
              </a:ext>
            </a:extLst>
          </p:cNvPr>
          <p:cNvSpPr>
            <a:spLocks noGrp="1"/>
          </p:cNvSpPr>
          <p:nvPr>
            <p:ph sz="half" idx="2"/>
          </p:nvPr>
        </p:nvSpPr>
        <p:spPr>
          <a:xfrm>
            <a:off x="1447191" y="3359561"/>
            <a:ext cx="4645152" cy="2644457"/>
          </a:xfrm>
        </p:spPr>
        <p:txBody>
          <a:bodyPr>
            <a:normAutofit lnSpcReduction="10000"/>
          </a:bodyPr>
          <a:lstStyle/>
          <a:p>
            <a:r>
              <a:rPr lang="en-US" dirty="0"/>
              <a:t>p-value &lt; 0.0001</a:t>
            </a:r>
          </a:p>
          <a:p>
            <a:r>
              <a:rPr lang="en-US" dirty="0"/>
              <a:t>AB = 1052584</a:t>
            </a:r>
          </a:p>
          <a:p>
            <a:r>
              <a:rPr lang="en-US" dirty="0"/>
              <a:t>Both tests gave P values less than 0.0001</a:t>
            </a:r>
          </a:p>
          <a:p>
            <a:r>
              <a:rPr lang="en-US" dirty="0"/>
              <a:t>We reject Ho and to conclude that the variability of a One-Year contract is greater than that of a monthly contract. </a:t>
            </a:r>
          </a:p>
          <a:p>
            <a:endParaRPr lang="en-US" dirty="0"/>
          </a:p>
        </p:txBody>
      </p:sp>
      <p:sp>
        <p:nvSpPr>
          <p:cNvPr id="6" name="Text Placeholder 5">
            <a:extLst>
              <a:ext uri="{FF2B5EF4-FFF2-40B4-BE49-F238E27FC236}">
                <a16:creationId xmlns:a16="http://schemas.microsoft.com/office/drawing/2014/main" id="{9D2289C5-684D-3A4C-86B6-89FA431121C4}"/>
              </a:ext>
            </a:extLst>
          </p:cNvPr>
          <p:cNvSpPr>
            <a:spLocks noGrp="1"/>
          </p:cNvSpPr>
          <p:nvPr>
            <p:ph type="body" sz="quarter" idx="3"/>
          </p:nvPr>
        </p:nvSpPr>
        <p:spPr>
          <a:xfrm>
            <a:off x="6412362" y="3097429"/>
            <a:ext cx="4645152" cy="453829"/>
          </a:xfrm>
        </p:spPr>
        <p:txBody>
          <a:bodyPr>
            <a:noAutofit/>
          </a:bodyPr>
          <a:lstStyle/>
          <a:p>
            <a:r>
              <a:rPr lang="en-US" sz="1800" cap="none" dirty="0"/>
              <a:t>Normal-theory F Test</a:t>
            </a:r>
            <a:br>
              <a:rPr lang="en-US" sz="1800" cap="none" dirty="0"/>
            </a:br>
            <a:endParaRPr lang="en-US" sz="1800" cap="none" dirty="0"/>
          </a:p>
        </p:txBody>
      </p:sp>
      <p:sp>
        <p:nvSpPr>
          <p:cNvPr id="7" name="Content Placeholder 6">
            <a:extLst>
              <a:ext uri="{FF2B5EF4-FFF2-40B4-BE49-F238E27FC236}">
                <a16:creationId xmlns:a16="http://schemas.microsoft.com/office/drawing/2014/main" id="{13AD7FA6-F132-AF41-AD70-C417342A495E}"/>
              </a:ext>
            </a:extLst>
          </p:cNvPr>
          <p:cNvSpPr>
            <a:spLocks noGrp="1"/>
          </p:cNvSpPr>
          <p:nvPr>
            <p:ph sz="quarter" idx="4"/>
          </p:nvPr>
        </p:nvSpPr>
        <p:spPr>
          <a:xfrm>
            <a:off x="6412362" y="3379454"/>
            <a:ext cx="4645152" cy="2637371"/>
          </a:xfrm>
        </p:spPr>
        <p:txBody>
          <a:bodyPr>
            <a:normAutofit lnSpcReduction="10000"/>
          </a:bodyPr>
          <a:lstStyle/>
          <a:p>
            <a:r>
              <a:rPr lang="en-US" dirty="0"/>
              <a:t>F = 1.2902</a:t>
            </a:r>
          </a:p>
          <a:p>
            <a:r>
              <a:rPr lang="en-US" dirty="0"/>
              <a:t>p-value = 9.011e-08</a:t>
            </a:r>
          </a:p>
          <a:p>
            <a:r>
              <a:rPr lang="en-US" dirty="0"/>
              <a:t>ratio of variances 1.29</a:t>
            </a:r>
          </a:p>
        </p:txBody>
      </p:sp>
      <p:sp>
        <p:nvSpPr>
          <p:cNvPr id="8" name="TextBox 7">
            <a:extLst>
              <a:ext uri="{FF2B5EF4-FFF2-40B4-BE49-F238E27FC236}">
                <a16:creationId xmlns:a16="http://schemas.microsoft.com/office/drawing/2014/main" id="{F5232234-4261-2640-8B43-01870F046DD3}"/>
              </a:ext>
            </a:extLst>
          </p:cNvPr>
          <p:cNvSpPr txBox="1"/>
          <p:nvPr/>
        </p:nvSpPr>
        <p:spPr>
          <a:xfrm>
            <a:off x="1305942" y="2102492"/>
            <a:ext cx="7564378" cy="923330"/>
          </a:xfrm>
          <a:prstGeom prst="rect">
            <a:avLst/>
          </a:prstGeom>
          <a:noFill/>
        </p:spPr>
        <p:txBody>
          <a:bodyPr wrap="none" rtlCol="0">
            <a:spAutoFit/>
          </a:bodyPr>
          <a:lstStyle/>
          <a:p>
            <a:r>
              <a:rPr lang="en-US" dirty="0"/>
              <a:t>H0: Two population distribution function correspond to the two sample are idd</a:t>
            </a:r>
          </a:p>
          <a:p>
            <a:r>
              <a:rPr lang="en-US" dirty="0"/>
              <a:t>H</a:t>
            </a:r>
            <a:r>
              <a:rPr lang="en-US" baseline="-25000" dirty="0"/>
              <a:t>A </a:t>
            </a:r>
            <a:r>
              <a:rPr lang="en-US" dirty="0"/>
              <a:t>: One-year contract has greater variability than monthly contract. </a:t>
            </a:r>
          </a:p>
          <a:p>
            <a:endParaRPr lang="en-US" dirty="0"/>
          </a:p>
        </p:txBody>
      </p:sp>
    </p:spTree>
    <p:extLst>
      <p:ext uri="{BB962C8B-B14F-4D97-AF65-F5344CB8AC3E}">
        <p14:creationId xmlns:p14="http://schemas.microsoft.com/office/powerpoint/2010/main" val="3054376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CB1C0-C103-3A43-A635-2661CAA3BA63}"/>
              </a:ext>
            </a:extLst>
          </p:cNvPr>
          <p:cNvSpPr>
            <a:spLocks noGrp="1"/>
          </p:cNvSpPr>
          <p:nvPr>
            <p:ph type="title"/>
          </p:nvPr>
        </p:nvSpPr>
        <p:spPr/>
        <p:txBody>
          <a:bodyPr>
            <a:normAutofit/>
          </a:bodyPr>
          <a:lstStyle/>
          <a:p>
            <a:r>
              <a:rPr lang="en-US" sz="2500" b="1" cap="none" dirty="0"/>
              <a:t>Wilcoxon Rank Sum Test</a:t>
            </a:r>
            <a:r>
              <a:rPr lang="en-US" sz="2500" cap="none" dirty="0"/>
              <a:t>: </a:t>
            </a:r>
            <a:r>
              <a:rPr lang="en-US" sz="1800" cap="none" dirty="0"/>
              <a:t>(Two Year Vs. One Year)</a:t>
            </a:r>
            <a:br>
              <a:rPr lang="en-US" sz="1800" cap="none" dirty="0"/>
            </a:br>
            <a:r>
              <a:rPr lang="en-US" sz="1800" cap="none" dirty="0"/>
              <a:t>Is the monthly</a:t>
            </a:r>
            <a:r>
              <a:rPr lang="zh-CN" altLang="en-US" sz="1800" cap="none" dirty="0"/>
              <a:t> </a:t>
            </a:r>
            <a:r>
              <a:rPr lang="en-US" altLang="zh-CN" sz="1800" cap="none" dirty="0"/>
              <a:t>charge</a:t>
            </a:r>
            <a:r>
              <a:rPr lang="zh-CN" altLang="en-US" sz="1800" cap="none" dirty="0"/>
              <a:t> </a:t>
            </a:r>
            <a:r>
              <a:rPr lang="en-US" sz="1800" cap="none" dirty="0"/>
              <a:t>for one year and two years the same?</a:t>
            </a:r>
          </a:p>
        </p:txBody>
      </p:sp>
      <p:sp>
        <p:nvSpPr>
          <p:cNvPr id="3" name="Text Placeholder 2">
            <a:extLst>
              <a:ext uri="{FF2B5EF4-FFF2-40B4-BE49-F238E27FC236}">
                <a16:creationId xmlns:a16="http://schemas.microsoft.com/office/drawing/2014/main" id="{676D023A-26C6-B547-9BB2-466FBDB10F7B}"/>
              </a:ext>
            </a:extLst>
          </p:cNvPr>
          <p:cNvSpPr>
            <a:spLocks noGrp="1"/>
          </p:cNvSpPr>
          <p:nvPr>
            <p:ph type="body" idx="1"/>
          </p:nvPr>
        </p:nvSpPr>
        <p:spPr/>
        <p:txBody>
          <a:bodyPr>
            <a:normAutofit/>
          </a:bodyPr>
          <a:lstStyle/>
          <a:p>
            <a:r>
              <a:rPr lang="en-US" cap="none" dirty="0"/>
              <a:t>Rank Sum Test:</a:t>
            </a:r>
          </a:p>
        </p:txBody>
      </p:sp>
      <p:sp>
        <p:nvSpPr>
          <p:cNvPr id="4" name="Content Placeholder 3">
            <a:extLst>
              <a:ext uri="{FF2B5EF4-FFF2-40B4-BE49-F238E27FC236}">
                <a16:creationId xmlns:a16="http://schemas.microsoft.com/office/drawing/2014/main" id="{D2E0AF12-5A59-5246-8729-F72C4DC3F9D2}"/>
              </a:ext>
            </a:extLst>
          </p:cNvPr>
          <p:cNvSpPr>
            <a:spLocks noGrp="1"/>
          </p:cNvSpPr>
          <p:nvPr>
            <p:ph sz="half" idx="2"/>
          </p:nvPr>
        </p:nvSpPr>
        <p:spPr/>
        <p:txBody>
          <a:bodyPr>
            <a:normAutofit fontScale="85000" lnSpcReduction="10000"/>
          </a:bodyPr>
          <a:lstStyle/>
          <a:p>
            <a:r>
              <a:rPr lang="en-US" dirty="0"/>
              <a:t>W = 1094252,   </a:t>
            </a:r>
            <a:r>
              <a:rPr lang="en-US" dirty="0">
                <a:solidFill>
                  <a:srgbClr val="FF0000"/>
                </a:solidFill>
              </a:rPr>
              <a:t>p-value = 0.2695 </a:t>
            </a:r>
          </a:p>
          <a:p>
            <a:r>
              <a:rPr lang="en-US" dirty="0"/>
              <a:t>95%CI: (-0.25 1.05)</a:t>
            </a:r>
          </a:p>
          <a:p>
            <a:r>
              <a:rPr lang="en-US" dirty="0"/>
              <a:t>difference in location : 0.3</a:t>
            </a:r>
          </a:p>
          <a:p>
            <a:r>
              <a:rPr lang="en-US" dirty="0"/>
              <a:t>Since 0.2695&gt;0.05, we retain H0; we do not have enough evidence to conclude at 0.05 level that the two populations are not equal.</a:t>
            </a:r>
            <a:br>
              <a:rPr lang="en-US" dirty="0"/>
            </a:br>
            <a:endParaRPr lang="en-US" dirty="0"/>
          </a:p>
        </p:txBody>
      </p:sp>
      <p:sp>
        <p:nvSpPr>
          <p:cNvPr id="5" name="Text Placeholder 4">
            <a:extLst>
              <a:ext uri="{FF2B5EF4-FFF2-40B4-BE49-F238E27FC236}">
                <a16:creationId xmlns:a16="http://schemas.microsoft.com/office/drawing/2014/main" id="{86B0C6F9-922C-964D-B23E-C89C63595247}"/>
              </a:ext>
            </a:extLst>
          </p:cNvPr>
          <p:cNvSpPr>
            <a:spLocks noGrp="1"/>
          </p:cNvSpPr>
          <p:nvPr>
            <p:ph type="body" sz="quarter" idx="3"/>
          </p:nvPr>
        </p:nvSpPr>
        <p:spPr/>
        <p:txBody>
          <a:bodyPr>
            <a:normAutofit/>
          </a:bodyPr>
          <a:lstStyle/>
          <a:p>
            <a:r>
              <a:rPr lang="en-US" cap="none" dirty="0"/>
              <a:t>Two Sample T-test: </a:t>
            </a:r>
          </a:p>
        </p:txBody>
      </p:sp>
      <p:sp>
        <p:nvSpPr>
          <p:cNvPr id="6" name="Content Placeholder 5">
            <a:extLst>
              <a:ext uri="{FF2B5EF4-FFF2-40B4-BE49-F238E27FC236}">
                <a16:creationId xmlns:a16="http://schemas.microsoft.com/office/drawing/2014/main" id="{07A3EF92-7370-7E40-BA78-CD1E1B1739FF}"/>
              </a:ext>
            </a:extLst>
          </p:cNvPr>
          <p:cNvSpPr>
            <a:spLocks noGrp="1"/>
          </p:cNvSpPr>
          <p:nvPr>
            <p:ph sz="quarter" idx="4"/>
          </p:nvPr>
        </p:nvSpPr>
        <p:spPr/>
        <p:txBody>
          <a:bodyPr>
            <a:normAutofit fontScale="85000" lnSpcReduction="10000"/>
          </a:bodyPr>
          <a:lstStyle/>
          <a:p>
            <a:r>
              <a:rPr lang="en-US" dirty="0"/>
              <a:t>t = 1.9842,   </a:t>
            </a:r>
            <a:r>
              <a:rPr lang="en-US" dirty="0">
                <a:solidFill>
                  <a:srgbClr val="FF0000"/>
                </a:solidFill>
              </a:rPr>
              <a:t>p-value = 0.04733 </a:t>
            </a:r>
          </a:p>
          <a:p>
            <a:r>
              <a:rPr lang="en-US" dirty="0"/>
              <a:t>95%CI: (0.029,  4.8)</a:t>
            </a:r>
          </a:p>
          <a:p>
            <a:r>
              <a:rPr lang="en-US" dirty="0"/>
              <a:t>We reject H0 and conclude the two populations are not equal.</a:t>
            </a:r>
          </a:p>
          <a:p>
            <a:endParaRPr lang="en-US" dirty="0"/>
          </a:p>
          <a:p>
            <a:endParaRPr lang="en-US" dirty="0"/>
          </a:p>
        </p:txBody>
      </p:sp>
      <p:sp>
        <p:nvSpPr>
          <p:cNvPr id="8" name="TextBox 7">
            <a:extLst>
              <a:ext uri="{FF2B5EF4-FFF2-40B4-BE49-F238E27FC236}">
                <a16:creationId xmlns:a16="http://schemas.microsoft.com/office/drawing/2014/main" id="{2F4DEE82-7B98-314F-8357-BBCB3C4EFE31}"/>
              </a:ext>
            </a:extLst>
          </p:cNvPr>
          <p:cNvSpPr txBox="1"/>
          <p:nvPr/>
        </p:nvSpPr>
        <p:spPr>
          <a:xfrm>
            <a:off x="1505552" y="2012639"/>
            <a:ext cx="8548174" cy="646331"/>
          </a:xfrm>
          <a:prstGeom prst="rect">
            <a:avLst/>
          </a:prstGeom>
          <a:noFill/>
        </p:spPr>
        <p:txBody>
          <a:bodyPr wrap="none" rtlCol="0">
            <a:spAutoFit/>
          </a:bodyPr>
          <a:lstStyle/>
          <a:p>
            <a:r>
              <a:rPr lang="en-US" dirty="0"/>
              <a:t>H0: The two populations are equal versus.      Vs.    Ha: The two populations are not equal.</a:t>
            </a:r>
          </a:p>
          <a:p>
            <a:endParaRPr lang="en-US" dirty="0"/>
          </a:p>
        </p:txBody>
      </p:sp>
    </p:spTree>
    <p:extLst>
      <p:ext uri="{BB962C8B-B14F-4D97-AF65-F5344CB8AC3E}">
        <p14:creationId xmlns:p14="http://schemas.microsoft.com/office/powerpoint/2010/main" val="52138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A5702F-7A72-9041-9ABC-385F35010AAB}"/>
              </a:ext>
            </a:extLst>
          </p:cNvPr>
          <p:cNvSpPr>
            <a:spLocks noGrp="1"/>
          </p:cNvSpPr>
          <p:nvPr>
            <p:ph type="title"/>
          </p:nvPr>
        </p:nvSpPr>
        <p:spPr/>
        <p:txBody>
          <a:bodyPr>
            <a:normAutofit/>
          </a:bodyPr>
          <a:lstStyle/>
          <a:p>
            <a:r>
              <a:rPr lang="en-US" sz="2500" b="1" cap="none" dirty="0"/>
              <a:t>Kruskal–Wallis Test: </a:t>
            </a:r>
            <a:r>
              <a:rPr lang="en-US" sz="2000" b="1" cap="none" dirty="0"/>
              <a:t>(</a:t>
            </a:r>
            <a:r>
              <a:rPr lang="en-US" sz="2000" cap="none" dirty="0"/>
              <a:t>Month-to-month  Vs. Two Year Vs. One Year)</a:t>
            </a:r>
            <a:br>
              <a:rPr lang="en-US" sz="2000" cap="none" dirty="0"/>
            </a:br>
            <a:r>
              <a:rPr lang="en-US" sz="2000" cap="none" dirty="0"/>
              <a:t>Is the monthly</a:t>
            </a:r>
            <a:r>
              <a:rPr lang="zh-CN" altLang="en-US" sz="2000" cap="none" dirty="0"/>
              <a:t> </a:t>
            </a:r>
            <a:r>
              <a:rPr lang="en-US" altLang="zh-CN" sz="2000" cap="none" dirty="0"/>
              <a:t>charge</a:t>
            </a:r>
            <a:r>
              <a:rPr lang="zh-CN" altLang="en-US" sz="2000" cap="none" dirty="0"/>
              <a:t> </a:t>
            </a:r>
            <a:r>
              <a:rPr lang="en-US" sz="2000" cap="none" dirty="0"/>
              <a:t>the same for all different contract?</a:t>
            </a:r>
            <a:br>
              <a:rPr lang="en-US" sz="2000" cap="none" dirty="0"/>
            </a:br>
            <a:endParaRPr lang="en-US" sz="2000" cap="none"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08BDDEDE-608B-CD4E-A4BF-9DF4EE4595D8}"/>
                  </a:ext>
                </a:extLst>
              </p:cNvPr>
              <p:cNvSpPr>
                <a:spLocks noGrp="1"/>
              </p:cNvSpPr>
              <p:nvPr>
                <p:ph idx="1"/>
              </p:nvPr>
            </p:nvSpPr>
            <p:spPr/>
            <p:txBody>
              <a:bodyPr>
                <a:normAutofit fontScale="77500" lnSpcReduction="20000"/>
              </a:bodyPr>
              <a:lstStyle/>
              <a:p>
                <a:r>
                  <a:rPr lang="en-US" dirty="0"/>
                  <a:t>H0: m</a:t>
                </a:r>
                <a:r>
                  <a:rPr lang="en-US" baseline="-25000" dirty="0"/>
                  <a:t>1 </a:t>
                </a:r>
                <a:r>
                  <a:rPr lang="en-US" dirty="0"/>
                  <a:t>=</a:t>
                </a:r>
                <a:r>
                  <a:rPr lang="en-US" baseline="-25000" dirty="0"/>
                  <a:t> </a:t>
                </a:r>
                <a:r>
                  <a:rPr lang="en-US" dirty="0"/>
                  <a:t>m</a:t>
                </a:r>
                <a:r>
                  <a:rPr lang="en-US" baseline="-25000" dirty="0"/>
                  <a:t>2</a:t>
                </a:r>
                <a:r>
                  <a:rPr lang="en-US" dirty="0"/>
                  <a:t> = m</a:t>
                </a:r>
                <a:r>
                  <a:rPr lang="en-US" baseline="-25000" dirty="0"/>
                  <a:t>3         </a:t>
                </a:r>
                <a:r>
                  <a:rPr lang="en-US" dirty="0"/>
                  <a:t>  Vs.  	m</a:t>
                </a:r>
                <a:r>
                  <a:rPr lang="en-US" baseline="-25000" dirty="0"/>
                  <a:t>1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m</a:t>
                </a:r>
                <a:r>
                  <a:rPr lang="en-US" baseline="-25000" dirty="0"/>
                  <a:t>2</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m</a:t>
                </a:r>
                <a:r>
                  <a:rPr lang="en-US" baseline="-25000" dirty="0"/>
                  <a:t>3 </a:t>
                </a:r>
                <a:endParaRPr lang="en-US" dirty="0"/>
              </a:p>
              <a:p>
                <a:r>
                  <a:rPr lang="en-US" dirty="0"/>
                  <a:t>Assume: Independent samples, equal median and  equal shape</a:t>
                </a:r>
              </a:p>
              <a:p>
                <a:r>
                  <a:rPr lang="en-US" dirty="0">
                    <a:solidFill>
                      <a:srgbClr val="FF0000"/>
                    </a:solidFill>
                  </a:rPr>
                  <a:t>Kruskal-Wallis</a:t>
                </a:r>
                <a:r>
                  <a:rPr lang="en-US" dirty="0"/>
                  <a:t> chi-squared = 2.3,   df = 2, </a:t>
                </a:r>
                <a:r>
                  <a:rPr lang="en-US" dirty="0">
                    <a:solidFill>
                      <a:srgbClr val="FF0000"/>
                    </a:solidFill>
                  </a:rPr>
                  <a:t>p-value = 0.32</a:t>
                </a:r>
              </a:p>
              <a:p>
                <a:pPr lvl="1">
                  <a:buFont typeface="Wingdings" pitchFamily="2" charset="2"/>
                  <a:buChar char="Ø"/>
                </a:pPr>
                <a:r>
                  <a:rPr lang="en-US" dirty="0"/>
                  <a:t>95%CI for shifts : CI</a:t>
                </a:r>
                <a:r>
                  <a:rPr lang="en-US" baseline="-25000" dirty="0"/>
                  <a:t>12</a:t>
                </a:r>
                <a:r>
                  <a:rPr lang="en-US" dirty="0"/>
                  <a:t>(-1.9, </a:t>
                </a:r>
                <a:r>
                  <a:rPr lang="en-US" baseline="-25000" dirty="0"/>
                  <a:t> </a:t>
                </a:r>
                <a:r>
                  <a:rPr lang="en-US" dirty="0"/>
                  <a:t>0.15);  CI</a:t>
                </a:r>
                <a:r>
                  <a:rPr lang="en-US" baseline="-25000" dirty="0"/>
                  <a:t>13</a:t>
                </a:r>
                <a:r>
                  <a:rPr lang="en-US" dirty="0"/>
                  <a:t>(-0.4,  0.9);  CI</a:t>
                </a:r>
                <a:r>
                  <a:rPr lang="en-US" baseline="-25000" dirty="0"/>
                  <a:t>23</a:t>
                </a:r>
                <a:r>
                  <a:rPr lang="en-US" dirty="0"/>
                  <a:t>(-0.25, 1.05)</a:t>
                </a:r>
              </a:p>
              <a:p>
                <a:r>
                  <a:rPr lang="en-US" dirty="0">
                    <a:solidFill>
                      <a:srgbClr val="FF0000"/>
                    </a:solidFill>
                  </a:rPr>
                  <a:t>ANOVA F test: </a:t>
                </a:r>
                <a:r>
                  <a:rPr lang="en-US" dirty="0"/>
                  <a:t>F value = 2.26,  </a:t>
                </a:r>
                <a:r>
                  <a:rPr lang="en-US" dirty="0">
                    <a:solidFill>
                      <a:srgbClr val="FF0000"/>
                    </a:solidFill>
                  </a:rPr>
                  <a:t>p-value = 0.104 </a:t>
                </a:r>
              </a:p>
              <a:p>
                <a:pPr lvl="1">
                  <a:buFont typeface="Wingdings" pitchFamily="2" charset="2"/>
                  <a:buChar char="Ø"/>
                </a:pPr>
                <a:r>
                  <a:rPr lang="en-US" dirty="0"/>
                  <a:t>95% Tukey's pairwise CIs : CI</a:t>
                </a:r>
                <a:r>
                  <a:rPr lang="en-US" baseline="-25000" dirty="0"/>
                  <a:t>12</a:t>
                </a:r>
                <a:r>
                  <a:rPr lang="en-US" dirty="0"/>
                  <a:t>(-1.5,  3.62); CI</a:t>
                </a:r>
                <a:r>
                  <a:rPr lang="en-US" baseline="-25000" dirty="0"/>
                  <a:t>13</a:t>
                </a:r>
                <a:r>
                  <a:rPr lang="en-US" dirty="0"/>
                  <a:t>(-3.72, 1.02); CI</a:t>
                </a:r>
                <a:r>
                  <a:rPr lang="en-US" baseline="-25000" dirty="0"/>
                  <a:t>13</a:t>
                </a:r>
                <a:r>
                  <a:rPr lang="en-US" dirty="0"/>
                  <a:t>(-5.13, 0.28)</a:t>
                </a:r>
              </a:p>
              <a:p>
                <a:r>
                  <a:rPr lang="en-US" dirty="0"/>
                  <a:t>Since both tests gave p values &gt; 0.05,  and 0  was included in these CI, we fail to reject H0 and cannot conclude Ha. That is,  we do not have enough evidence at 0.05 level to conclude that contracts are different</a:t>
                </a:r>
              </a:p>
              <a:p>
                <a:r>
                  <a:rPr lang="en-US" dirty="0"/>
                  <a:t>Since the confidence interval include 0, we have weak evidence indicating that the shifts may be equal to 0. However since the CI it relatively big, it may not appropriate to conclude they have the same monthly charge </a:t>
                </a:r>
              </a:p>
              <a:p>
                <a:endParaRPr lang="en-US" dirty="0"/>
              </a:p>
            </p:txBody>
          </p:sp>
        </mc:Choice>
        <mc:Fallback xmlns="">
          <p:sp>
            <p:nvSpPr>
              <p:cNvPr id="8" name="Content Placeholder 7">
                <a:extLst>
                  <a:ext uri="{FF2B5EF4-FFF2-40B4-BE49-F238E27FC236}">
                    <a16:creationId xmlns:a16="http://schemas.microsoft.com/office/drawing/2014/main" id="{08BDDEDE-608B-CD4E-A4BF-9DF4EE4595D8}"/>
                  </a:ext>
                </a:extLst>
              </p:cNvPr>
              <p:cNvSpPr>
                <a:spLocks noGrp="1" noRot="1" noChangeAspect="1" noMove="1" noResize="1" noEditPoints="1" noAdjustHandles="1" noChangeArrowheads="1" noChangeShapeType="1" noTextEdit="1"/>
              </p:cNvSpPr>
              <p:nvPr>
                <p:ph idx="1"/>
              </p:nvPr>
            </p:nvSpPr>
            <p:spPr>
              <a:blipFill>
                <a:blip r:embed="rId3"/>
                <a:stretch>
                  <a:fillRect l="-132" t="-368" r="-661"/>
                </a:stretch>
              </a:blipFill>
            </p:spPr>
            <p:txBody>
              <a:bodyPr/>
              <a:lstStyle/>
              <a:p>
                <a:r>
                  <a:rPr lang="en-US">
                    <a:noFill/>
                  </a:rPr>
                  <a:t> </a:t>
                </a:r>
              </a:p>
            </p:txBody>
          </p:sp>
        </mc:Fallback>
      </mc:AlternateContent>
    </p:spTree>
    <p:extLst>
      <p:ext uri="{BB962C8B-B14F-4D97-AF65-F5344CB8AC3E}">
        <p14:creationId xmlns:p14="http://schemas.microsoft.com/office/powerpoint/2010/main" val="3200724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8614963F-0F38-6F43-958C-95B3EF0EBB10}"/>
              </a:ext>
            </a:extLst>
          </p:cNvPr>
          <p:cNvSpPr>
            <a:spLocks noGrp="1"/>
          </p:cNvSpPr>
          <p:nvPr>
            <p:ph type="title"/>
          </p:nvPr>
        </p:nvSpPr>
        <p:spPr>
          <a:xfrm>
            <a:off x="1451579" y="804519"/>
            <a:ext cx="5550357" cy="1049235"/>
          </a:xfrm>
        </p:spPr>
        <p:txBody>
          <a:bodyPr vert="horz" lIns="91440" tIns="45720" rIns="91440" bIns="0" rtlCol="0">
            <a:normAutofit/>
          </a:bodyPr>
          <a:lstStyle/>
          <a:p>
            <a:r>
              <a:rPr lang="en-US" b="1" cap="none" dirty="0"/>
              <a:t>Association</a:t>
            </a:r>
            <a:r>
              <a:rPr lang="en-US" dirty="0"/>
              <a:t>: </a:t>
            </a:r>
            <a:br>
              <a:rPr lang="en-US" dirty="0"/>
            </a:br>
            <a:r>
              <a:rPr lang="en-US" sz="2400" cap="none" dirty="0" err="1"/>
              <a:t>Monthlycharges</a:t>
            </a:r>
            <a:r>
              <a:rPr lang="en-US" sz="2400" cap="none" dirty="0"/>
              <a:t> Vs. Tenure</a:t>
            </a:r>
          </a:p>
        </p:txBody>
      </p:sp>
      <p:sp>
        <p:nvSpPr>
          <p:cNvPr id="41" name="Rectangle 40">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mc:AlternateContent xmlns:mc="http://schemas.openxmlformats.org/markup-compatibility/2006" xmlns:a14="http://schemas.microsoft.com/office/drawing/2010/main">
        <mc:Choice Requires="a14">
          <p:sp>
            <p:nvSpPr>
              <p:cNvPr id="32" name="Content Placeholder 31">
                <a:extLst>
                  <a:ext uri="{FF2B5EF4-FFF2-40B4-BE49-F238E27FC236}">
                    <a16:creationId xmlns:a16="http://schemas.microsoft.com/office/drawing/2014/main" id="{6258FE31-DA72-457F-849B-4BB9D8B67CEE}"/>
                  </a:ext>
                </a:extLst>
              </p:cNvPr>
              <p:cNvSpPr>
                <a:spLocks noGrp="1"/>
              </p:cNvSpPr>
              <p:nvPr>
                <p:ph idx="1"/>
              </p:nvPr>
            </p:nvSpPr>
            <p:spPr>
              <a:xfrm>
                <a:off x="1451579" y="2015732"/>
                <a:ext cx="5550357" cy="3450613"/>
              </a:xfrm>
            </p:spPr>
            <p:txBody>
              <a:bodyPr>
                <a:normAutofit lnSpcReduction="10000"/>
              </a:bodyPr>
              <a:lstStyle/>
              <a:p>
                <a:pPr marL="0" indent="0">
                  <a:buClr>
                    <a:srgbClr val="1F476F"/>
                  </a:buCl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𝜌</m:t>
                      </m:r>
                      <m:r>
                        <a:rPr lang="en-US" i="1">
                          <a:latin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𝑉𝑠</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𝐴</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𝜌</m:t>
                      </m:r>
                      <m:r>
                        <a:rPr lang="en-US" i="1">
                          <a:latin typeface="Cambria Math" panose="02040503050406030204" pitchFamily="18" charset="0"/>
                          <a:ea typeface="Cambria Math" panose="02040503050406030204" pitchFamily="18" charset="0"/>
                        </a:rPr>
                        <m:t>≠0</m:t>
                      </m:r>
                    </m:oMath>
                  </m:oMathPara>
                </a14:m>
                <a:endParaRPr lang="en-US" dirty="0">
                  <a:ea typeface="Cambria Math" panose="02040503050406030204" pitchFamily="18" charset="0"/>
                </a:endParaRPr>
              </a:p>
              <a:p>
                <a:pPr marL="0" indent="0">
                  <a:buClr>
                    <a:srgbClr val="1F476F"/>
                  </a:buClr>
                  <a:buNone/>
                </a:pPr>
                <a:r>
                  <a:rPr lang="en-US" dirty="0"/>
                  <a:t>Spearman’s p-value : &lt; 0.0001</a:t>
                </a:r>
              </a:p>
              <a:p>
                <a:pPr marL="0" indent="0">
                  <a:buClr>
                    <a:srgbClr val="1F476F"/>
                  </a:buClr>
                  <a:buNone/>
                </a:pPr>
                <a:r>
                  <a:rPr lang="en-US" dirty="0"/>
                  <a:t>Pearson’s:  P&lt; 0.0001.  (violate</a:t>
                </a:r>
                <a:r>
                  <a:rPr lang="zh-CN" altLang="en-US" dirty="0"/>
                  <a:t> </a:t>
                </a:r>
                <a:r>
                  <a:rPr lang="en-US" b="1" dirty="0"/>
                  <a:t>homoscedasticity</a:t>
                </a:r>
                <a:r>
                  <a:rPr lang="en-US" dirty="0"/>
                  <a:t>)</a:t>
                </a:r>
              </a:p>
              <a:p>
                <a:pPr marL="0" indent="0">
                  <a:buClr>
                    <a:srgbClr val="1F476F"/>
                  </a:buClr>
                  <a:buNone/>
                </a:pPr>
                <a:r>
                  <a:rPr lang="en-US" dirty="0"/>
                  <a:t>95%CI: (0.23, 0.27)</a:t>
                </a:r>
              </a:p>
              <a:p>
                <a:pPr marL="0" indent="0">
                  <a:buClr>
                    <a:srgbClr val="1F476F"/>
                  </a:buClr>
                  <a:buNone/>
                </a:pPr>
                <a:r>
                  <a:rPr lang="en-US" dirty="0"/>
                  <a:t>Reject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a14:m>
                <a:r>
                  <a:rPr lang="en-US" dirty="0"/>
                  <a:t> and conclude that these variables are linearly related.</a:t>
                </a:r>
              </a:p>
              <a:p>
                <a:pPr marL="0" indent="0">
                  <a:buClr>
                    <a:srgbClr val="1F476F"/>
                  </a:buClr>
                  <a:buNone/>
                </a:pPr>
                <a:r>
                  <a:rPr lang="en-US" dirty="0"/>
                  <a:t>Customers who have been with the company longer are more likely to pay less.</a:t>
                </a:r>
              </a:p>
              <a:p>
                <a:pPr marL="0" indent="0">
                  <a:buClr>
                    <a:srgbClr val="1F476F"/>
                  </a:buClr>
                  <a:buNone/>
                </a:pPr>
                <a:endParaRPr lang="en-US" dirty="0"/>
              </a:p>
              <a:p>
                <a:pPr>
                  <a:buClr>
                    <a:srgbClr val="1F476F"/>
                  </a:buClr>
                </a:pPr>
                <a:endParaRPr lang="en-US" dirty="0"/>
              </a:p>
            </p:txBody>
          </p:sp>
        </mc:Choice>
        <mc:Fallback xmlns="">
          <p:sp>
            <p:nvSpPr>
              <p:cNvPr id="32" name="Content Placeholder 31">
                <a:extLst>
                  <a:ext uri="{FF2B5EF4-FFF2-40B4-BE49-F238E27FC236}">
                    <a16:creationId xmlns:a16="http://schemas.microsoft.com/office/drawing/2014/main" id="{6258FE31-DA72-457F-849B-4BB9D8B67CEE}"/>
                  </a:ext>
                </a:extLst>
              </p:cNvPr>
              <p:cNvSpPr>
                <a:spLocks noGrp="1" noRot="1" noChangeAspect="1" noMove="1" noResize="1" noEditPoints="1" noAdjustHandles="1" noChangeArrowheads="1" noChangeShapeType="1" noTextEdit="1"/>
              </p:cNvSpPr>
              <p:nvPr>
                <p:ph idx="1"/>
              </p:nvPr>
            </p:nvSpPr>
            <p:spPr>
              <a:xfrm>
                <a:off x="1451579" y="2015732"/>
                <a:ext cx="5550357" cy="3450613"/>
              </a:xfrm>
              <a:blipFill>
                <a:blip r:embed="rId3"/>
                <a:stretch>
                  <a:fillRect l="-913" b="-2206"/>
                </a:stretch>
              </a:blipFill>
            </p:spPr>
            <p:txBody>
              <a:bodyPr/>
              <a:lstStyle/>
              <a:p>
                <a:r>
                  <a:rPr lang="en-US">
                    <a:noFill/>
                  </a:rPr>
                  <a:t> </a:t>
                </a:r>
              </a:p>
            </p:txBody>
          </p:sp>
        </mc:Fallback>
      </mc:AlternateContent>
      <p:pic>
        <p:nvPicPr>
          <p:cNvPr id="10" name="Picture 9" descr="A picture containing screenshot&#10;&#10;Description automatically generated">
            <a:extLst>
              <a:ext uri="{FF2B5EF4-FFF2-40B4-BE49-F238E27FC236}">
                <a16:creationId xmlns:a16="http://schemas.microsoft.com/office/drawing/2014/main" id="{5F0B8483-E6F0-0145-A145-66429852084F}"/>
              </a:ext>
            </a:extLst>
          </p:cNvPr>
          <p:cNvPicPr>
            <a:picLocks noChangeAspect="1"/>
          </p:cNvPicPr>
          <p:nvPr/>
        </p:nvPicPr>
        <p:blipFill>
          <a:blip r:embed="rId4"/>
          <a:stretch>
            <a:fillRect/>
          </a:stretch>
        </p:blipFill>
        <p:spPr>
          <a:xfrm>
            <a:off x="7556575" y="481109"/>
            <a:ext cx="3908873" cy="2491906"/>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D65B05EC-439E-A241-AE58-867FED4CC8ED}"/>
              </a:ext>
            </a:extLst>
          </p:cNvPr>
          <p:cNvPicPr>
            <a:picLocks noChangeAspect="1"/>
          </p:cNvPicPr>
          <p:nvPr/>
        </p:nvPicPr>
        <p:blipFill>
          <a:blip r:embed="rId5"/>
          <a:stretch>
            <a:fillRect/>
          </a:stretch>
        </p:blipFill>
        <p:spPr>
          <a:xfrm>
            <a:off x="7517487" y="3138486"/>
            <a:ext cx="3987050" cy="2491907"/>
          </a:xfrm>
          <a:prstGeom prst="rect">
            <a:avLst/>
          </a:prstGeom>
        </p:spPr>
      </p:pic>
      <p:pic>
        <p:nvPicPr>
          <p:cNvPr id="43" name="Picture 42">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5" name="Straight Connector 44">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579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CDF8F-6A5F-D142-A4C2-CA07F56A0FDB}"/>
              </a:ext>
            </a:extLst>
          </p:cNvPr>
          <p:cNvSpPr>
            <a:spLocks noGrp="1"/>
          </p:cNvSpPr>
          <p:nvPr>
            <p:ph type="title"/>
          </p:nvPr>
        </p:nvSpPr>
        <p:spPr/>
        <p:txBody>
          <a:bodyPr/>
          <a:lstStyle/>
          <a:p>
            <a:r>
              <a:rPr lang="en-US" cap="none" dirty="0"/>
              <a:t>Objective</a:t>
            </a:r>
            <a:endParaRPr lang="en-US" dirty="0"/>
          </a:p>
        </p:txBody>
      </p:sp>
      <p:sp>
        <p:nvSpPr>
          <p:cNvPr id="3" name="Content Placeholder 2">
            <a:extLst>
              <a:ext uri="{FF2B5EF4-FFF2-40B4-BE49-F238E27FC236}">
                <a16:creationId xmlns:a16="http://schemas.microsoft.com/office/drawing/2014/main" id="{9E34CFB5-B20A-4440-A24C-985EDAAF11A0}"/>
              </a:ext>
            </a:extLst>
          </p:cNvPr>
          <p:cNvSpPr>
            <a:spLocks noGrp="1"/>
          </p:cNvSpPr>
          <p:nvPr>
            <p:ph idx="1"/>
          </p:nvPr>
        </p:nvSpPr>
        <p:spPr/>
        <p:txBody>
          <a:bodyPr>
            <a:normAutofit/>
          </a:bodyPr>
          <a:lstStyle/>
          <a:p>
            <a:pPr fontAlgn="base"/>
            <a:r>
              <a:rPr lang="en-US" dirty="0"/>
              <a:t>Identifies the causes for churn and works to resolve those issues</a:t>
            </a:r>
          </a:p>
          <a:p>
            <a:pPr fontAlgn="base"/>
            <a:r>
              <a:rPr lang="en-US" dirty="0"/>
              <a:t>Converts structured and unstructured data/information into meaningful insights</a:t>
            </a:r>
          </a:p>
          <a:p>
            <a:pPr fontAlgn="base"/>
            <a:endParaRPr lang="en-US" dirty="0"/>
          </a:p>
        </p:txBody>
      </p:sp>
    </p:spTree>
    <p:extLst>
      <p:ext uri="{BB962C8B-B14F-4D97-AF65-F5344CB8AC3E}">
        <p14:creationId xmlns:p14="http://schemas.microsoft.com/office/powerpoint/2010/main" val="3909076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7E01158-951B-334D-BA02-1F4CF7897DA2}"/>
                  </a:ext>
                </a:extLst>
              </p:cNvPr>
              <p:cNvSpPr>
                <a:spLocks noGrp="1"/>
              </p:cNvSpPr>
              <p:nvPr>
                <p:ph type="title"/>
              </p:nvPr>
            </p:nvSpPr>
            <p:spPr/>
            <p:txBody>
              <a:bodyPr>
                <a:normAutofit/>
              </a:bodyPr>
              <a:lstStyle/>
              <a:p>
                <a:r>
                  <a:rPr lang="en-US" sz="2500" b="1" cap="none" dirty="0"/>
                  <a:t>Permutation </a:t>
                </a:r>
                <a14:m>
                  <m:oMath xmlns:m="http://schemas.openxmlformats.org/officeDocument/2006/math">
                    <m:sSup>
                      <m:sSupPr>
                        <m:ctrlPr>
                          <a:rPr lang="en-US" sz="2500" b="1" i="1" cap="none">
                            <a:latin typeface="Cambria Math" panose="02040503050406030204" pitchFamily="18" charset="0"/>
                          </a:rPr>
                        </m:ctrlPr>
                      </m:sSupPr>
                      <m:e>
                        <m:r>
                          <a:rPr lang="en-US" sz="2500" b="1" i="1" cap="none">
                            <a:latin typeface="Cambria Math" panose="02040503050406030204" pitchFamily="18" charset="0"/>
                            <a:ea typeface="Cambria Math" panose="02040503050406030204" pitchFamily="18" charset="0"/>
                          </a:rPr>
                          <m:t>𝝌</m:t>
                        </m:r>
                      </m:e>
                      <m:sup>
                        <m:r>
                          <a:rPr lang="en-US" sz="2500" b="1" i="1" cap="none">
                            <a:latin typeface="Cambria Math" panose="02040503050406030204" pitchFamily="18" charset="0"/>
                          </a:rPr>
                          <m:t>𝟐</m:t>
                        </m:r>
                      </m:sup>
                    </m:sSup>
                  </m:oMath>
                </a14:m>
                <a:r>
                  <a:rPr lang="en-US" sz="2500" b="1" cap="none" dirty="0"/>
                  <a:t> Test</a:t>
                </a:r>
                <a:r>
                  <a:rPr lang="en-US" sz="2500" cap="none" dirty="0"/>
                  <a:t>: Churn  Vs. Categorical Variables</a:t>
                </a:r>
              </a:p>
            </p:txBody>
          </p:sp>
        </mc:Choice>
        <mc:Fallback xmlns="">
          <p:sp>
            <p:nvSpPr>
              <p:cNvPr id="2" name="Title 1">
                <a:extLst>
                  <a:ext uri="{FF2B5EF4-FFF2-40B4-BE49-F238E27FC236}">
                    <a16:creationId xmlns:a16="http://schemas.microsoft.com/office/drawing/2014/main" id="{17E01158-951B-334D-BA02-1F4CF7897DA2}"/>
                  </a:ext>
                </a:extLst>
              </p:cNvPr>
              <p:cNvSpPr>
                <a:spLocks noGrp="1" noRot="1" noChangeAspect="1" noMove="1" noResize="1" noEditPoints="1" noAdjustHandles="1" noChangeArrowheads="1" noChangeShapeType="1" noTextEdit="1"/>
              </p:cNvSpPr>
              <p:nvPr>
                <p:ph type="title"/>
              </p:nvPr>
            </p:nvSpPr>
            <p:spPr>
              <a:blipFill>
                <a:blip r:embed="rId3"/>
                <a:stretch>
                  <a:fillRect l="-925" t="-5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E5C1055-BE2C-9E4D-A171-B5C7F0E4B47D}"/>
                  </a:ext>
                </a:extLst>
              </p:cNvPr>
              <p:cNvSpPr txBox="1"/>
              <p:nvPr/>
            </p:nvSpPr>
            <p:spPr>
              <a:xfrm>
                <a:off x="2040673" y="1329136"/>
                <a:ext cx="7742889" cy="923330"/>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m:t>
                    </m:r>
                  </m:oMath>
                </a14:m>
                <a:r>
                  <a:rPr lang="zh-CN" altLang="en-US" dirty="0"/>
                  <a:t> </a:t>
                </a:r>
                <a:r>
                  <a:rPr lang="en-US" altLang="zh-CN" dirty="0"/>
                  <a:t>Churn</a:t>
                </a:r>
                <a:r>
                  <a:rPr lang="en-US" dirty="0"/>
                  <a:t> is not associated with ___     Vs.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 </m:t>
                    </m:r>
                  </m:oMath>
                </a14:m>
                <a:r>
                  <a:rPr lang="en-US" dirty="0"/>
                  <a:t>Churn is associated with  __ </a:t>
                </a:r>
              </a:p>
              <a:p>
                <a:endParaRPr lang="en-US" dirty="0"/>
              </a:p>
              <a:p>
                <a:endParaRPr lang="en-US" dirty="0"/>
              </a:p>
            </p:txBody>
          </p:sp>
        </mc:Choice>
        <mc:Fallback xmlns="">
          <p:sp>
            <p:nvSpPr>
              <p:cNvPr id="8" name="TextBox 7">
                <a:extLst>
                  <a:ext uri="{FF2B5EF4-FFF2-40B4-BE49-F238E27FC236}">
                    <a16:creationId xmlns:a16="http://schemas.microsoft.com/office/drawing/2014/main" id="{2E5C1055-BE2C-9E4D-A171-B5C7F0E4B47D}"/>
                  </a:ext>
                </a:extLst>
              </p:cNvPr>
              <p:cNvSpPr txBox="1">
                <a:spLocks noRot="1" noChangeAspect="1" noMove="1" noResize="1" noEditPoints="1" noAdjustHandles="1" noChangeArrowheads="1" noChangeShapeType="1" noTextEdit="1"/>
              </p:cNvSpPr>
              <p:nvPr/>
            </p:nvSpPr>
            <p:spPr>
              <a:xfrm>
                <a:off x="2040673" y="1329136"/>
                <a:ext cx="7742889" cy="923330"/>
              </a:xfrm>
              <a:prstGeom prst="rect">
                <a:avLst/>
              </a:prstGeom>
              <a:blipFill>
                <a:blip r:embed="rId4"/>
                <a:stretch>
                  <a:fillRect t="-27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46B56865-390B-3846-99B5-C6FCD2138492}"/>
                  </a:ext>
                </a:extLst>
              </p:cNvPr>
              <p:cNvGraphicFramePr>
                <a:graphicFrameLocks noGrp="1"/>
              </p:cNvGraphicFramePr>
              <p:nvPr>
                <p:extLst>
                  <p:ext uri="{D42A27DB-BD31-4B8C-83A1-F6EECF244321}">
                    <p14:modId xmlns:p14="http://schemas.microsoft.com/office/powerpoint/2010/main" val="2257706966"/>
                  </p:ext>
                </p:extLst>
              </p:nvPr>
            </p:nvGraphicFramePr>
            <p:xfrm>
              <a:off x="1618412" y="2078283"/>
              <a:ext cx="8587409" cy="2925963"/>
            </p:xfrm>
            <a:graphic>
              <a:graphicData uri="http://schemas.openxmlformats.org/drawingml/2006/table">
                <a:tbl>
                  <a:tblPr firstRow="1" bandRow="1">
                    <a:tableStyleId>{5C22544A-7EE6-4342-B048-85BDC9FD1C3A}</a:tableStyleId>
                  </a:tblPr>
                  <a:tblGrid>
                    <a:gridCol w="2907781">
                      <a:extLst>
                        <a:ext uri="{9D8B030D-6E8A-4147-A177-3AD203B41FA5}">
                          <a16:colId xmlns:a16="http://schemas.microsoft.com/office/drawing/2014/main" val="2661301320"/>
                        </a:ext>
                      </a:extLst>
                    </a:gridCol>
                    <a:gridCol w="2839814">
                      <a:extLst>
                        <a:ext uri="{9D8B030D-6E8A-4147-A177-3AD203B41FA5}">
                          <a16:colId xmlns:a16="http://schemas.microsoft.com/office/drawing/2014/main" val="2673860426"/>
                        </a:ext>
                      </a:extLst>
                    </a:gridCol>
                    <a:gridCol w="2839814">
                      <a:extLst>
                        <a:ext uri="{9D8B030D-6E8A-4147-A177-3AD203B41FA5}">
                          <a16:colId xmlns:a16="http://schemas.microsoft.com/office/drawing/2014/main" val="1854375605"/>
                        </a:ext>
                      </a:extLst>
                    </a:gridCol>
                  </a:tblGrid>
                  <a:tr h="603495">
                    <a:tc>
                      <a:txBody>
                        <a:bodyPr/>
                        <a:lstStyle/>
                        <a:p>
                          <a:r>
                            <a:rPr lang="en-US" dirty="0"/>
                            <a:t>Churn vs.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Permutation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rPr>
                                    <m:t>2</m:t>
                                  </m:r>
                                </m:sup>
                              </m:sSup>
                            </m:oMath>
                          </a14:m>
                          <a:r>
                            <a:rPr lang="en-US"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rPr>
                                    <m:t>2</m:t>
                                  </m:r>
                                </m:sup>
                              </m:sSup>
                            </m:oMath>
                          </a14:m>
                          <a:r>
                            <a:rPr lang="en-US" dirty="0"/>
                            <a:t>  Test</a:t>
                          </a:r>
                          <a:r>
                            <a:rPr lang="en-US" baseline="0" dirty="0"/>
                            <a:t> for Ind.</a:t>
                          </a:r>
                          <a:endParaRPr lang="en-US" dirty="0"/>
                        </a:p>
                      </a:txBody>
                      <a:tcPr/>
                    </a:tc>
                    <a:extLst>
                      <a:ext uri="{0D108BD9-81ED-4DB2-BD59-A6C34878D82A}">
                        <a16:rowId xmlns:a16="http://schemas.microsoft.com/office/drawing/2014/main" val="466249551"/>
                      </a:ext>
                    </a:extLst>
                  </a:tr>
                  <a:tr h="387078">
                    <a:tc>
                      <a:txBody>
                        <a:bodyPr/>
                        <a:lstStyle/>
                        <a:p>
                          <a:r>
                            <a:rPr lang="en-US" dirty="0" err="1"/>
                            <a:t>PhoneService</a:t>
                          </a:r>
                          <a:endParaRPr lang="en-US" dirty="0"/>
                        </a:p>
                      </a:txBody>
                      <a:tcPr/>
                    </a:tc>
                    <a:tc>
                      <a:txBody>
                        <a:bodyPr/>
                        <a:lstStyle/>
                        <a:p>
                          <a:r>
                            <a:rPr lang="en-US" dirty="0">
                              <a:solidFill>
                                <a:srgbClr val="FF0000"/>
                              </a:solidFill>
                            </a:rPr>
                            <a:t>p = 0.3162461 </a:t>
                          </a:r>
                        </a:p>
                      </a:txBody>
                      <a:tcPr/>
                    </a:tc>
                    <a:tc>
                      <a:txBody>
                        <a:bodyPr/>
                        <a:lstStyle/>
                        <a:p>
                          <a:r>
                            <a:rPr lang="en-US" dirty="0">
                              <a:solidFill>
                                <a:srgbClr val="FF0000"/>
                              </a:solidFill>
                            </a:rPr>
                            <a:t>p = 0.3428</a:t>
                          </a:r>
                        </a:p>
                      </a:txBody>
                      <a:tcPr/>
                    </a:tc>
                    <a:extLst>
                      <a:ext uri="{0D108BD9-81ED-4DB2-BD59-A6C34878D82A}">
                        <a16:rowId xmlns:a16="http://schemas.microsoft.com/office/drawing/2014/main" val="2596965616"/>
                      </a:ext>
                    </a:extLst>
                  </a:tr>
                  <a:tr h="387078">
                    <a:tc>
                      <a:txBody>
                        <a:bodyPr/>
                        <a:lstStyle/>
                        <a:p>
                          <a:r>
                            <a:rPr lang="en-US" dirty="0" err="1"/>
                            <a:t>MultipleLines</a:t>
                          </a:r>
                          <a:endParaRPr lang="en-US" dirty="0"/>
                        </a:p>
                      </a:txBody>
                      <a:tcPr/>
                    </a:tc>
                    <a:tc>
                      <a:txBody>
                        <a:bodyPr/>
                        <a:lstStyle/>
                        <a:p>
                          <a:r>
                            <a:rPr lang="en-US" dirty="0"/>
                            <a:t>p = 0.003464383 </a:t>
                          </a:r>
                        </a:p>
                      </a:txBody>
                      <a:tcPr/>
                    </a:tc>
                    <a:tc>
                      <a:txBody>
                        <a:bodyPr/>
                        <a:lstStyle/>
                        <a:p>
                          <a:r>
                            <a:rPr lang="en-US" dirty="0"/>
                            <a:t>p-value = 0.003498</a:t>
                          </a:r>
                        </a:p>
                      </a:txBody>
                      <a:tcPr/>
                    </a:tc>
                    <a:extLst>
                      <a:ext uri="{0D108BD9-81ED-4DB2-BD59-A6C34878D82A}">
                        <a16:rowId xmlns:a16="http://schemas.microsoft.com/office/drawing/2014/main" val="1616463042"/>
                      </a:ext>
                    </a:extLst>
                  </a:tr>
                  <a:tr h="387078">
                    <a:tc>
                      <a:txBody>
                        <a:bodyPr/>
                        <a:lstStyle/>
                        <a:p>
                          <a:r>
                            <a:rPr lang="en-US" dirty="0" err="1"/>
                            <a:t>OnlineSecurity</a:t>
                          </a:r>
                          <a:endParaRPr lang="en-US" dirty="0"/>
                        </a:p>
                      </a:txBody>
                      <a:tcPr/>
                    </a:tc>
                    <a:tc>
                      <a:txBody>
                        <a:bodyPr/>
                        <a:lstStyle/>
                        <a:p>
                          <a:r>
                            <a:rPr lang="en-US" dirty="0"/>
                            <a:t>p = 2.66115e-185 </a:t>
                          </a:r>
                        </a:p>
                      </a:txBody>
                      <a:tcPr/>
                    </a:tc>
                    <a:tc>
                      <a:txBody>
                        <a:bodyPr/>
                        <a:lstStyle/>
                        <a:p>
                          <a:r>
                            <a:rPr lang="en-US" dirty="0"/>
                            <a:t>p-value = 0.0004998</a:t>
                          </a:r>
                        </a:p>
                      </a:txBody>
                      <a:tcPr/>
                    </a:tc>
                    <a:extLst>
                      <a:ext uri="{0D108BD9-81ED-4DB2-BD59-A6C34878D82A}">
                        <a16:rowId xmlns:a16="http://schemas.microsoft.com/office/drawing/2014/main" val="3694387332"/>
                      </a:ext>
                    </a:extLst>
                  </a:tr>
                  <a:tr h="387078">
                    <a:tc>
                      <a:txBody>
                        <a:bodyPr/>
                        <a:lstStyle/>
                        <a:p>
                          <a:r>
                            <a:rPr lang="en-US" dirty="0" err="1"/>
                            <a:t>OnlineBackup</a:t>
                          </a:r>
                          <a:endParaRPr lang="en-US" dirty="0"/>
                        </a:p>
                      </a:txBody>
                      <a:tcPr/>
                    </a:tc>
                    <a:tc>
                      <a:txBody>
                        <a:bodyPr/>
                        <a:lstStyle/>
                        <a:p>
                          <a:r>
                            <a:rPr lang="en-US" dirty="0"/>
                            <a:t>p = 2.079759e-131 </a:t>
                          </a:r>
                        </a:p>
                      </a:txBody>
                      <a:tcPr/>
                    </a:tc>
                    <a:tc>
                      <a:txBody>
                        <a:bodyPr/>
                        <a:lstStyle/>
                        <a:p>
                          <a:r>
                            <a:rPr lang="en-US" dirty="0"/>
                            <a:t>p-value = 0.0004998</a:t>
                          </a:r>
                        </a:p>
                      </a:txBody>
                      <a:tcPr/>
                    </a:tc>
                    <a:extLst>
                      <a:ext uri="{0D108BD9-81ED-4DB2-BD59-A6C34878D82A}">
                        <a16:rowId xmlns:a16="http://schemas.microsoft.com/office/drawing/2014/main" val="215881569"/>
                      </a:ext>
                    </a:extLst>
                  </a:tr>
                  <a:tr h="387078">
                    <a:tc>
                      <a:txBody>
                        <a:bodyPr/>
                        <a:lstStyle/>
                        <a:p>
                          <a:r>
                            <a:rPr lang="en-US" dirty="0" err="1"/>
                            <a:t>DeviceProtection</a:t>
                          </a:r>
                          <a:endParaRPr lang="en-US" dirty="0"/>
                        </a:p>
                      </a:txBody>
                      <a:tcPr/>
                    </a:tc>
                    <a:tc>
                      <a:txBody>
                        <a:bodyPr/>
                        <a:lstStyle/>
                        <a:p>
                          <a:r>
                            <a:rPr lang="en-US" dirty="0"/>
                            <a:t>p = 5.505219e-122 </a:t>
                          </a:r>
                        </a:p>
                      </a:txBody>
                      <a:tcPr/>
                    </a:tc>
                    <a:tc>
                      <a:txBody>
                        <a:bodyPr/>
                        <a:lstStyle/>
                        <a:p>
                          <a:r>
                            <a:rPr lang="en-US" dirty="0"/>
                            <a:t>p-value = 0.0004998</a:t>
                          </a:r>
                        </a:p>
                      </a:txBody>
                      <a:tcPr/>
                    </a:tc>
                    <a:extLst>
                      <a:ext uri="{0D108BD9-81ED-4DB2-BD59-A6C34878D82A}">
                        <a16:rowId xmlns:a16="http://schemas.microsoft.com/office/drawing/2014/main" val="2798713314"/>
                      </a:ext>
                    </a:extLst>
                  </a:tr>
                  <a:tr h="387078">
                    <a:tc>
                      <a:txBody>
                        <a:bodyPr/>
                        <a:lstStyle/>
                        <a:p>
                          <a:r>
                            <a:rPr lang="en-US" dirty="0" err="1"/>
                            <a:t>StreamingMovies</a:t>
                          </a:r>
                          <a:endParaRPr lang="en-US" dirty="0"/>
                        </a:p>
                      </a:txBody>
                      <a:tcPr/>
                    </a:tc>
                    <a:tc>
                      <a:txBody>
                        <a:bodyPr/>
                        <a:lstStyle/>
                        <a:p>
                          <a:r>
                            <a:rPr lang="en-US" dirty="0"/>
                            <a:t>p = 2.667757e-82</a:t>
                          </a:r>
                        </a:p>
                      </a:txBody>
                      <a:tcPr/>
                    </a:tc>
                    <a:tc>
                      <a:txBody>
                        <a:bodyPr/>
                        <a:lstStyle/>
                        <a:p>
                          <a:r>
                            <a:rPr lang="en-US" dirty="0"/>
                            <a:t>p = 2.667757e-82</a:t>
                          </a:r>
                        </a:p>
                      </a:txBody>
                      <a:tcPr/>
                    </a:tc>
                    <a:extLst>
                      <a:ext uri="{0D108BD9-81ED-4DB2-BD59-A6C34878D82A}">
                        <a16:rowId xmlns:a16="http://schemas.microsoft.com/office/drawing/2014/main" val="2469283903"/>
                      </a:ext>
                    </a:extLst>
                  </a:tr>
                </a:tbl>
              </a:graphicData>
            </a:graphic>
          </p:graphicFrame>
        </mc:Choice>
        <mc:Fallback xmlns="">
          <p:graphicFrame>
            <p:nvGraphicFramePr>
              <p:cNvPr id="4" name="Table 3">
                <a:extLst>
                  <a:ext uri="{FF2B5EF4-FFF2-40B4-BE49-F238E27FC236}">
                    <a16:creationId xmlns:a16="http://schemas.microsoft.com/office/drawing/2014/main" id="{46B56865-390B-3846-99B5-C6FCD2138492}"/>
                  </a:ext>
                </a:extLst>
              </p:cNvPr>
              <p:cNvGraphicFramePr>
                <a:graphicFrameLocks noGrp="1"/>
              </p:cNvGraphicFramePr>
              <p:nvPr>
                <p:extLst>
                  <p:ext uri="{D42A27DB-BD31-4B8C-83A1-F6EECF244321}">
                    <p14:modId xmlns:p14="http://schemas.microsoft.com/office/powerpoint/2010/main" val="2257706966"/>
                  </p:ext>
                </p:extLst>
              </p:nvPr>
            </p:nvGraphicFramePr>
            <p:xfrm>
              <a:off x="1618412" y="2078283"/>
              <a:ext cx="8587409" cy="2925963"/>
            </p:xfrm>
            <a:graphic>
              <a:graphicData uri="http://schemas.openxmlformats.org/drawingml/2006/table">
                <a:tbl>
                  <a:tblPr firstRow="1" bandRow="1">
                    <a:tableStyleId>{5C22544A-7EE6-4342-B048-85BDC9FD1C3A}</a:tableStyleId>
                  </a:tblPr>
                  <a:tblGrid>
                    <a:gridCol w="2907781">
                      <a:extLst>
                        <a:ext uri="{9D8B030D-6E8A-4147-A177-3AD203B41FA5}">
                          <a16:colId xmlns:a16="http://schemas.microsoft.com/office/drawing/2014/main" val="2661301320"/>
                        </a:ext>
                      </a:extLst>
                    </a:gridCol>
                    <a:gridCol w="2839814">
                      <a:extLst>
                        <a:ext uri="{9D8B030D-6E8A-4147-A177-3AD203B41FA5}">
                          <a16:colId xmlns:a16="http://schemas.microsoft.com/office/drawing/2014/main" val="2673860426"/>
                        </a:ext>
                      </a:extLst>
                    </a:gridCol>
                    <a:gridCol w="2839814">
                      <a:extLst>
                        <a:ext uri="{9D8B030D-6E8A-4147-A177-3AD203B41FA5}">
                          <a16:colId xmlns:a16="http://schemas.microsoft.com/office/drawing/2014/main" val="1854375605"/>
                        </a:ext>
                      </a:extLst>
                    </a:gridCol>
                  </a:tblGrid>
                  <a:tr h="603495">
                    <a:tc>
                      <a:txBody>
                        <a:bodyPr/>
                        <a:lstStyle/>
                        <a:p>
                          <a:r>
                            <a:rPr lang="en-US" dirty="0"/>
                            <a:t>Churn vs. </a:t>
                          </a:r>
                        </a:p>
                      </a:txBody>
                      <a:tcPr/>
                    </a:tc>
                    <a:tc>
                      <a:txBody>
                        <a:bodyPr/>
                        <a:lstStyle/>
                        <a:p>
                          <a:endParaRPr lang="en-US"/>
                        </a:p>
                      </a:txBody>
                      <a:tcPr>
                        <a:blipFill>
                          <a:blip r:embed="rId5"/>
                          <a:stretch>
                            <a:fillRect l="-102679" t="-4167" r="-100446" b="-391667"/>
                          </a:stretch>
                        </a:blipFill>
                      </a:tcPr>
                    </a:tc>
                    <a:tc>
                      <a:txBody>
                        <a:bodyPr/>
                        <a:lstStyle/>
                        <a:p>
                          <a:endParaRPr lang="en-US"/>
                        </a:p>
                      </a:txBody>
                      <a:tcPr>
                        <a:blipFill>
                          <a:blip r:embed="rId5"/>
                          <a:stretch>
                            <a:fillRect l="-202679" t="-4167" r="-446" b="-391667"/>
                          </a:stretch>
                        </a:blipFill>
                      </a:tcPr>
                    </a:tc>
                    <a:extLst>
                      <a:ext uri="{0D108BD9-81ED-4DB2-BD59-A6C34878D82A}">
                        <a16:rowId xmlns:a16="http://schemas.microsoft.com/office/drawing/2014/main" val="466249551"/>
                      </a:ext>
                    </a:extLst>
                  </a:tr>
                  <a:tr h="387078">
                    <a:tc>
                      <a:txBody>
                        <a:bodyPr/>
                        <a:lstStyle/>
                        <a:p>
                          <a:r>
                            <a:rPr lang="en-US" dirty="0" err="1"/>
                            <a:t>PhoneService</a:t>
                          </a:r>
                          <a:endParaRPr lang="en-US" dirty="0"/>
                        </a:p>
                      </a:txBody>
                      <a:tcPr/>
                    </a:tc>
                    <a:tc>
                      <a:txBody>
                        <a:bodyPr/>
                        <a:lstStyle/>
                        <a:p>
                          <a:r>
                            <a:rPr lang="en-US" dirty="0">
                              <a:solidFill>
                                <a:srgbClr val="FF0000"/>
                              </a:solidFill>
                            </a:rPr>
                            <a:t>p = 0.3162461 </a:t>
                          </a:r>
                        </a:p>
                      </a:txBody>
                      <a:tcPr/>
                    </a:tc>
                    <a:tc>
                      <a:txBody>
                        <a:bodyPr/>
                        <a:lstStyle/>
                        <a:p>
                          <a:r>
                            <a:rPr lang="en-US" dirty="0">
                              <a:solidFill>
                                <a:srgbClr val="FF0000"/>
                              </a:solidFill>
                            </a:rPr>
                            <a:t>p = 0.3428</a:t>
                          </a:r>
                        </a:p>
                      </a:txBody>
                      <a:tcPr/>
                    </a:tc>
                    <a:extLst>
                      <a:ext uri="{0D108BD9-81ED-4DB2-BD59-A6C34878D82A}">
                        <a16:rowId xmlns:a16="http://schemas.microsoft.com/office/drawing/2014/main" val="2596965616"/>
                      </a:ext>
                    </a:extLst>
                  </a:tr>
                  <a:tr h="387078">
                    <a:tc>
                      <a:txBody>
                        <a:bodyPr/>
                        <a:lstStyle/>
                        <a:p>
                          <a:r>
                            <a:rPr lang="en-US" dirty="0" err="1"/>
                            <a:t>MultipleLines</a:t>
                          </a:r>
                          <a:endParaRPr lang="en-US" dirty="0"/>
                        </a:p>
                      </a:txBody>
                      <a:tcPr/>
                    </a:tc>
                    <a:tc>
                      <a:txBody>
                        <a:bodyPr/>
                        <a:lstStyle/>
                        <a:p>
                          <a:r>
                            <a:rPr lang="en-US" dirty="0"/>
                            <a:t>p = 0.003464383 </a:t>
                          </a:r>
                        </a:p>
                      </a:txBody>
                      <a:tcPr/>
                    </a:tc>
                    <a:tc>
                      <a:txBody>
                        <a:bodyPr/>
                        <a:lstStyle/>
                        <a:p>
                          <a:r>
                            <a:rPr lang="en-US" dirty="0"/>
                            <a:t>p-value = 0.003498</a:t>
                          </a:r>
                        </a:p>
                      </a:txBody>
                      <a:tcPr/>
                    </a:tc>
                    <a:extLst>
                      <a:ext uri="{0D108BD9-81ED-4DB2-BD59-A6C34878D82A}">
                        <a16:rowId xmlns:a16="http://schemas.microsoft.com/office/drawing/2014/main" val="1616463042"/>
                      </a:ext>
                    </a:extLst>
                  </a:tr>
                  <a:tr h="387078">
                    <a:tc>
                      <a:txBody>
                        <a:bodyPr/>
                        <a:lstStyle/>
                        <a:p>
                          <a:r>
                            <a:rPr lang="en-US" dirty="0" err="1"/>
                            <a:t>OnlineSecurity</a:t>
                          </a:r>
                          <a:endParaRPr lang="en-US" dirty="0"/>
                        </a:p>
                      </a:txBody>
                      <a:tcPr/>
                    </a:tc>
                    <a:tc>
                      <a:txBody>
                        <a:bodyPr/>
                        <a:lstStyle/>
                        <a:p>
                          <a:r>
                            <a:rPr lang="en-US" dirty="0"/>
                            <a:t>p = 2.66115e-185 </a:t>
                          </a:r>
                        </a:p>
                      </a:txBody>
                      <a:tcPr/>
                    </a:tc>
                    <a:tc>
                      <a:txBody>
                        <a:bodyPr/>
                        <a:lstStyle/>
                        <a:p>
                          <a:r>
                            <a:rPr lang="en-US" dirty="0"/>
                            <a:t>p-value = 0.0004998</a:t>
                          </a:r>
                        </a:p>
                      </a:txBody>
                      <a:tcPr/>
                    </a:tc>
                    <a:extLst>
                      <a:ext uri="{0D108BD9-81ED-4DB2-BD59-A6C34878D82A}">
                        <a16:rowId xmlns:a16="http://schemas.microsoft.com/office/drawing/2014/main" val="3694387332"/>
                      </a:ext>
                    </a:extLst>
                  </a:tr>
                  <a:tr h="387078">
                    <a:tc>
                      <a:txBody>
                        <a:bodyPr/>
                        <a:lstStyle/>
                        <a:p>
                          <a:r>
                            <a:rPr lang="en-US" dirty="0" err="1"/>
                            <a:t>OnlineBackup</a:t>
                          </a:r>
                          <a:endParaRPr lang="en-US" dirty="0"/>
                        </a:p>
                      </a:txBody>
                      <a:tcPr/>
                    </a:tc>
                    <a:tc>
                      <a:txBody>
                        <a:bodyPr/>
                        <a:lstStyle/>
                        <a:p>
                          <a:r>
                            <a:rPr lang="en-US" dirty="0"/>
                            <a:t>p = 2.079759e-131 </a:t>
                          </a:r>
                        </a:p>
                      </a:txBody>
                      <a:tcPr/>
                    </a:tc>
                    <a:tc>
                      <a:txBody>
                        <a:bodyPr/>
                        <a:lstStyle/>
                        <a:p>
                          <a:r>
                            <a:rPr lang="en-US" dirty="0"/>
                            <a:t>p-value = 0.0004998</a:t>
                          </a:r>
                        </a:p>
                      </a:txBody>
                      <a:tcPr/>
                    </a:tc>
                    <a:extLst>
                      <a:ext uri="{0D108BD9-81ED-4DB2-BD59-A6C34878D82A}">
                        <a16:rowId xmlns:a16="http://schemas.microsoft.com/office/drawing/2014/main" val="215881569"/>
                      </a:ext>
                    </a:extLst>
                  </a:tr>
                  <a:tr h="387078">
                    <a:tc>
                      <a:txBody>
                        <a:bodyPr/>
                        <a:lstStyle/>
                        <a:p>
                          <a:r>
                            <a:rPr lang="en-US" dirty="0" err="1"/>
                            <a:t>DeviceProtection</a:t>
                          </a:r>
                          <a:endParaRPr lang="en-US" dirty="0"/>
                        </a:p>
                      </a:txBody>
                      <a:tcPr/>
                    </a:tc>
                    <a:tc>
                      <a:txBody>
                        <a:bodyPr/>
                        <a:lstStyle/>
                        <a:p>
                          <a:r>
                            <a:rPr lang="en-US" dirty="0"/>
                            <a:t>p = 5.505219e-122 </a:t>
                          </a:r>
                        </a:p>
                      </a:txBody>
                      <a:tcPr/>
                    </a:tc>
                    <a:tc>
                      <a:txBody>
                        <a:bodyPr/>
                        <a:lstStyle/>
                        <a:p>
                          <a:r>
                            <a:rPr lang="en-US" dirty="0"/>
                            <a:t>p-value = 0.0004998</a:t>
                          </a:r>
                        </a:p>
                      </a:txBody>
                      <a:tcPr/>
                    </a:tc>
                    <a:extLst>
                      <a:ext uri="{0D108BD9-81ED-4DB2-BD59-A6C34878D82A}">
                        <a16:rowId xmlns:a16="http://schemas.microsoft.com/office/drawing/2014/main" val="2798713314"/>
                      </a:ext>
                    </a:extLst>
                  </a:tr>
                  <a:tr h="387078">
                    <a:tc>
                      <a:txBody>
                        <a:bodyPr/>
                        <a:lstStyle/>
                        <a:p>
                          <a:r>
                            <a:rPr lang="en-US" dirty="0" err="1"/>
                            <a:t>StreamingMovies</a:t>
                          </a:r>
                          <a:endParaRPr lang="en-US" dirty="0"/>
                        </a:p>
                      </a:txBody>
                      <a:tcPr/>
                    </a:tc>
                    <a:tc>
                      <a:txBody>
                        <a:bodyPr/>
                        <a:lstStyle/>
                        <a:p>
                          <a:r>
                            <a:rPr lang="en-US" dirty="0"/>
                            <a:t>p = 2.667757e-82</a:t>
                          </a:r>
                        </a:p>
                      </a:txBody>
                      <a:tcPr/>
                    </a:tc>
                    <a:tc>
                      <a:txBody>
                        <a:bodyPr/>
                        <a:lstStyle/>
                        <a:p>
                          <a:r>
                            <a:rPr lang="en-US" dirty="0"/>
                            <a:t>p = 2.667757e-82</a:t>
                          </a:r>
                        </a:p>
                      </a:txBody>
                      <a:tcPr/>
                    </a:tc>
                    <a:extLst>
                      <a:ext uri="{0D108BD9-81ED-4DB2-BD59-A6C34878D82A}">
                        <a16:rowId xmlns:a16="http://schemas.microsoft.com/office/drawing/2014/main" val="2469283903"/>
                      </a:ext>
                    </a:extLst>
                  </a:tr>
                </a:tbl>
              </a:graphicData>
            </a:graphic>
          </p:graphicFrame>
        </mc:Fallback>
      </mc:AlternateContent>
      <p:sp>
        <p:nvSpPr>
          <p:cNvPr id="9" name="TextBox 8">
            <a:extLst>
              <a:ext uri="{FF2B5EF4-FFF2-40B4-BE49-F238E27FC236}">
                <a16:creationId xmlns:a16="http://schemas.microsoft.com/office/drawing/2014/main" id="{A2CEF77D-E6ED-FB4B-BC85-67E1DC62C1CA}"/>
              </a:ext>
            </a:extLst>
          </p:cNvPr>
          <p:cNvSpPr txBox="1"/>
          <p:nvPr/>
        </p:nvSpPr>
        <p:spPr>
          <a:xfrm>
            <a:off x="-32265" y="0"/>
            <a:ext cx="5049267" cy="800219"/>
          </a:xfrm>
          <a:prstGeom prst="rect">
            <a:avLst/>
          </a:prstGeom>
          <a:noFill/>
        </p:spPr>
        <p:txBody>
          <a:bodyPr wrap="none" rtlCol="0">
            <a:spAutoFit/>
          </a:bodyPr>
          <a:lstStyle/>
          <a:p>
            <a:r>
              <a:rPr lang="en-US" sz="2800" b="1" dirty="0"/>
              <a:t>Let look at service attributes</a:t>
            </a:r>
          </a:p>
          <a:p>
            <a:endParaRPr lang="en-US" dirty="0"/>
          </a:p>
        </p:txBody>
      </p:sp>
    </p:spTree>
    <p:extLst>
      <p:ext uri="{BB962C8B-B14F-4D97-AF65-F5344CB8AC3E}">
        <p14:creationId xmlns:p14="http://schemas.microsoft.com/office/powerpoint/2010/main" val="804035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8" name="Rectangle 20">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22">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24">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9" name="Rectangle 28">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9" name="Content Placeholder 8" descr="A screenshot of a cell phone&#10;&#10;Description automatically generated">
            <a:extLst>
              <a:ext uri="{FF2B5EF4-FFF2-40B4-BE49-F238E27FC236}">
                <a16:creationId xmlns:a16="http://schemas.microsoft.com/office/drawing/2014/main" id="{7385FF13-4DEB-5640-A4F3-28807CA7B2D0}"/>
              </a:ext>
            </a:extLst>
          </p:cNvPr>
          <p:cNvPicPr>
            <a:picLocks noGrp="1" noChangeAspect="1"/>
          </p:cNvPicPr>
          <p:nvPr>
            <p:ph idx="1"/>
          </p:nvPr>
        </p:nvPicPr>
        <p:blipFill>
          <a:blip r:embed="rId4"/>
          <a:stretch>
            <a:fillRect/>
          </a:stretch>
        </p:blipFill>
        <p:spPr>
          <a:xfrm>
            <a:off x="744583" y="1055144"/>
            <a:ext cx="5268991" cy="377810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203E4B02-B50C-7F49-AADB-79CC66E7555F}"/>
              </a:ext>
            </a:extLst>
          </p:cNvPr>
          <p:cNvPicPr>
            <a:picLocks noChangeAspect="1"/>
          </p:cNvPicPr>
          <p:nvPr/>
        </p:nvPicPr>
        <p:blipFill>
          <a:blip r:embed="rId5"/>
          <a:stretch>
            <a:fillRect/>
          </a:stretch>
        </p:blipFill>
        <p:spPr>
          <a:xfrm>
            <a:off x="6171060" y="1076356"/>
            <a:ext cx="5428757" cy="3756885"/>
          </a:xfrm>
          <a:prstGeom prst="rect">
            <a:avLst/>
          </a:prstGeom>
        </p:spPr>
      </p:pic>
      <p:cxnSp>
        <p:nvCxnSpPr>
          <p:cNvPr id="33" name="Straight Connector 32">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5" name="Picture 34">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7" name="Straight Connector 36">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E6303AB-FE10-254B-B9A2-0E0911D95D44}"/>
              </a:ext>
            </a:extLst>
          </p:cNvPr>
          <p:cNvSpPr txBox="1"/>
          <p:nvPr/>
        </p:nvSpPr>
        <p:spPr>
          <a:xfrm>
            <a:off x="1776728" y="619213"/>
            <a:ext cx="2758897" cy="369332"/>
          </a:xfrm>
          <a:prstGeom prst="rect">
            <a:avLst/>
          </a:prstGeom>
          <a:noFill/>
        </p:spPr>
        <p:txBody>
          <a:bodyPr wrap="none" rtlCol="0">
            <a:spAutoFit/>
          </a:bodyPr>
          <a:lstStyle/>
          <a:p>
            <a:r>
              <a:rPr lang="en-US" dirty="0"/>
              <a:t>Phone And Internet Service</a:t>
            </a:r>
          </a:p>
        </p:txBody>
      </p:sp>
      <p:sp>
        <p:nvSpPr>
          <p:cNvPr id="17" name="TextBox 16">
            <a:extLst>
              <a:ext uri="{FF2B5EF4-FFF2-40B4-BE49-F238E27FC236}">
                <a16:creationId xmlns:a16="http://schemas.microsoft.com/office/drawing/2014/main" id="{A28B8913-4CFC-7F4C-AE15-7F4E659BDDF0}"/>
              </a:ext>
            </a:extLst>
          </p:cNvPr>
          <p:cNvSpPr txBox="1"/>
          <p:nvPr/>
        </p:nvSpPr>
        <p:spPr>
          <a:xfrm>
            <a:off x="7197634" y="610052"/>
            <a:ext cx="2818849" cy="369332"/>
          </a:xfrm>
          <a:prstGeom prst="rect">
            <a:avLst/>
          </a:prstGeom>
          <a:noFill/>
        </p:spPr>
        <p:txBody>
          <a:bodyPr wrap="none" rtlCol="0">
            <a:spAutoFit/>
          </a:bodyPr>
          <a:lstStyle/>
          <a:p>
            <a:r>
              <a:rPr lang="en-US" dirty="0"/>
              <a:t>Other Subscription Services</a:t>
            </a:r>
          </a:p>
        </p:txBody>
      </p:sp>
    </p:spTree>
    <p:extLst>
      <p:ext uri="{BB962C8B-B14F-4D97-AF65-F5344CB8AC3E}">
        <p14:creationId xmlns:p14="http://schemas.microsoft.com/office/powerpoint/2010/main" val="1038184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FE5C4-7580-054B-B3B8-B049D6C37BAB}"/>
              </a:ext>
            </a:extLst>
          </p:cNvPr>
          <p:cNvSpPr>
            <a:spLocks noGrp="1"/>
          </p:cNvSpPr>
          <p:nvPr>
            <p:ph type="title"/>
          </p:nvPr>
        </p:nvSpPr>
        <p:spPr/>
        <p:txBody>
          <a:bodyPr>
            <a:normAutofit/>
          </a:bodyPr>
          <a:lstStyle/>
          <a:p>
            <a:r>
              <a:rPr lang="en-US" sz="2500" b="1" cap="none" dirty="0"/>
              <a:t>Bootstrap</a:t>
            </a:r>
            <a:endParaRPr lang="en-US" sz="2000" b="1" cap="none" dirty="0"/>
          </a:p>
        </p:txBody>
      </p:sp>
      <p:sp>
        <p:nvSpPr>
          <p:cNvPr id="3" name="Content Placeholder 2">
            <a:extLst>
              <a:ext uri="{FF2B5EF4-FFF2-40B4-BE49-F238E27FC236}">
                <a16:creationId xmlns:a16="http://schemas.microsoft.com/office/drawing/2014/main" id="{DFE3B120-9D76-4144-9FFF-B0C5A01DB8B0}"/>
              </a:ext>
            </a:extLst>
          </p:cNvPr>
          <p:cNvSpPr>
            <a:spLocks noGrp="1"/>
          </p:cNvSpPr>
          <p:nvPr>
            <p:ph idx="1"/>
          </p:nvPr>
        </p:nvSpPr>
        <p:spPr/>
        <p:txBody>
          <a:bodyPr/>
          <a:lstStyle/>
          <a:p>
            <a:r>
              <a:rPr lang="en-US" dirty="0"/>
              <a:t>Logistic Regressions are used when we want to find the scale effect of how variables can affect a dependent variable. (x = tenure, InternetService, Monthlycharge</a:t>
            </a:r>
            <a:r>
              <a:rPr lang="zh-CN" altLang="en-US" dirty="0"/>
              <a:t> </a:t>
            </a:r>
            <a:r>
              <a:rPr lang="en-US" altLang="zh-CN" dirty="0"/>
              <a:t>and </a:t>
            </a:r>
            <a:r>
              <a:rPr lang="en-US" dirty="0"/>
              <a:t>phone service,</a:t>
            </a:r>
            <a:r>
              <a:rPr lang="zh-CN" altLang="en-US" dirty="0"/>
              <a:t> </a:t>
            </a:r>
            <a:r>
              <a:rPr lang="en-US" dirty="0"/>
              <a:t>y = churn)</a:t>
            </a:r>
          </a:p>
          <a:p>
            <a:br>
              <a:rPr lang="en-US" dirty="0"/>
            </a:br>
            <a:endParaRPr lang="en-US" dirty="0"/>
          </a:p>
        </p:txBody>
      </p:sp>
      <p:graphicFrame>
        <p:nvGraphicFramePr>
          <p:cNvPr id="4" name="Table 3">
            <a:extLst>
              <a:ext uri="{FF2B5EF4-FFF2-40B4-BE49-F238E27FC236}">
                <a16:creationId xmlns:a16="http://schemas.microsoft.com/office/drawing/2014/main" id="{C80724CF-25BA-3A46-952D-BDDD4B10FBEB}"/>
              </a:ext>
            </a:extLst>
          </p:cNvPr>
          <p:cNvGraphicFramePr>
            <a:graphicFrameLocks noGrp="1"/>
          </p:cNvGraphicFramePr>
          <p:nvPr>
            <p:extLst>
              <p:ext uri="{D42A27DB-BD31-4B8C-83A1-F6EECF244321}">
                <p14:modId xmlns:p14="http://schemas.microsoft.com/office/powerpoint/2010/main" val="2678232692"/>
              </p:ext>
            </p:extLst>
          </p:nvPr>
        </p:nvGraphicFramePr>
        <p:xfrm>
          <a:off x="5115339" y="3345109"/>
          <a:ext cx="6911146" cy="2455136"/>
        </p:xfrm>
        <a:graphic>
          <a:graphicData uri="http://schemas.openxmlformats.org/drawingml/2006/table">
            <a:tbl>
              <a:tblPr firstRow="1" bandRow="1">
                <a:tableStyleId>{5C22544A-7EE6-4342-B048-85BDC9FD1C3A}</a:tableStyleId>
              </a:tblPr>
              <a:tblGrid>
                <a:gridCol w="1867245">
                  <a:extLst>
                    <a:ext uri="{9D8B030D-6E8A-4147-A177-3AD203B41FA5}">
                      <a16:colId xmlns:a16="http://schemas.microsoft.com/office/drawing/2014/main" val="2369419452"/>
                    </a:ext>
                  </a:extLst>
                </a:gridCol>
                <a:gridCol w="1439305">
                  <a:extLst>
                    <a:ext uri="{9D8B030D-6E8A-4147-A177-3AD203B41FA5}">
                      <a16:colId xmlns:a16="http://schemas.microsoft.com/office/drawing/2014/main" val="18836409"/>
                    </a:ext>
                  </a:extLst>
                </a:gridCol>
                <a:gridCol w="1923210">
                  <a:extLst>
                    <a:ext uri="{9D8B030D-6E8A-4147-A177-3AD203B41FA5}">
                      <a16:colId xmlns:a16="http://schemas.microsoft.com/office/drawing/2014/main" val="847906699"/>
                    </a:ext>
                  </a:extLst>
                </a:gridCol>
                <a:gridCol w="1681386">
                  <a:extLst>
                    <a:ext uri="{9D8B030D-6E8A-4147-A177-3AD203B41FA5}">
                      <a16:colId xmlns:a16="http://schemas.microsoft.com/office/drawing/2014/main" val="2535338068"/>
                    </a:ext>
                  </a:extLst>
                </a:gridCol>
              </a:tblGrid>
              <a:tr h="449934">
                <a:tc>
                  <a:txBody>
                    <a:bodyPr/>
                    <a:lstStyle/>
                    <a:p>
                      <a:endParaRPr lang="en-US" dirty="0"/>
                    </a:p>
                  </a:txBody>
                  <a:tcPr/>
                </a:tc>
                <a:tc>
                  <a:txBody>
                    <a:bodyPr/>
                    <a:lstStyle/>
                    <a:p>
                      <a:r>
                        <a:rPr lang="en-US" dirty="0" err="1"/>
                        <a:t>coeff</a:t>
                      </a:r>
                      <a:endParaRPr lang="en-US" dirty="0"/>
                    </a:p>
                  </a:txBody>
                  <a:tcPr/>
                </a:tc>
                <a:tc>
                  <a:txBody>
                    <a:bodyPr/>
                    <a:lstStyle/>
                    <a:p>
                      <a:r>
                        <a:rPr lang="en-US" dirty="0"/>
                        <a:t>95%CI</a:t>
                      </a:r>
                    </a:p>
                  </a:txBody>
                  <a:tcPr/>
                </a:tc>
                <a:tc>
                  <a:txBody>
                    <a:bodyPr/>
                    <a:lstStyle/>
                    <a:p>
                      <a:r>
                        <a:rPr lang="en-US" dirty="0"/>
                        <a:t>Odd Ration</a:t>
                      </a:r>
                    </a:p>
                  </a:txBody>
                  <a:tcPr/>
                </a:tc>
                <a:extLst>
                  <a:ext uri="{0D108BD9-81ED-4DB2-BD59-A6C34878D82A}">
                    <a16:rowId xmlns:a16="http://schemas.microsoft.com/office/drawing/2014/main" val="2154731584"/>
                  </a:ext>
                </a:extLst>
              </a:tr>
              <a:tr h="412749">
                <a:tc>
                  <a:txBody>
                    <a:bodyPr/>
                    <a:lstStyle/>
                    <a:p>
                      <a:r>
                        <a:rPr lang="en-US" dirty="0"/>
                        <a:t>tenure</a:t>
                      </a:r>
                    </a:p>
                  </a:txBody>
                  <a:tcPr/>
                </a:tc>
                <a:tc>
                  <a:txBody>
                    <a:bodyPr/>
                    <a:lstStyle/>
                    <a:p>
                      <a:r>
                        <a:rPr lang="en-US" dirty="0"/>
                        <a:t>e</a:t>
                      </a:r>
                      <a:r>
                        <a:rPr lang="en-US" baseline="30000" dirty="0"/>
                        <a:t>-0.049</a:t>
                      </a:r>
                      <a:r>
                        <a:rPr lang="en-US" baseline="0" dirty="0"/>
                        <a:t> = 0.95</a:t>
                      </a:r>
                      <a:endParaRPr lang="en-US" baseline="30000" dirty="0"/>
                    </a:p>
                  </a:txBody>
                  <a:tcPr/>
                </a:tc>
                <a:tc>
                  <a:txBody>
                    <a:bodyPr/>
                    <a:lstStyle/>
                    <a:p>
                      <a:r>
                        <a:rPr lang="en-US" dirty="0"/>
                        <a:t>(-0.052,  -0.045)</a:t>
                      </a:r>
                    </a:p>
                  </a:txBody>
                  <a:tcPr/>
                </a:tc>
                <a:tc>
                  <a:txBody>
                    <a:bodyPr/>
                    <a:lstStyle/>
                    <a:p>
                      <a:r>
                        <a:rPr lang="en-US" dirty="0"/>
                        <a:t>(0.95,  0.96)</a:t>
                      </a:r>
                    </a:p>
                  </a:txBody>
                  <a:tcPr/>
                </a:tc>
                <a:extLst>
                  <a:ext uri="{0D108BD9-81ED-4DB2-BD59-A6C34878D82A}">
                    <a16:rowId xmlns:a16="http://schemas.microsoft.com/office/drawing/2014/main" val="2553973532"/>
                  </a:ext>
                </a:extLst>
              </a:tr>
              <a:tr h="502439">
                <a:tc>
                  <a:txBody>
                    <a:bodyPr/>
                    <a:lstStyle/>
                    <a:p>
                      <a:r>
                        <a:rPr lang="en-US" dirty="0" err="1"/>
                        <a:t>MonthlyCharges</a:t>
                      </a:r>
                      <a:r>
                        <a:rPr lang="en-US" dirty="0"/>
                        <a:t> </a:t>
                      </a:r>
                    </a:p>
                  </a:txBody>
                  <a:tcPr/>
                </a:tc>
                <a:tc>
                  <a:txBody>
                    <a:bodyPr/>
                    <a:lstStyle/>
                    <a:p>
                      <a:r>
                        <a:rPr lang="en-US" baseline="0" dirty="0"/>
                        <a:t>e</a:t>
                      </a:r>
                      <a:r>
                        <a:rPr lang="en-US" baseline="30000" dirty="0"/>
                        <a:t>0.0076 </a:t>
                      </a:r>
                      <a:r>
                        <a:rPr lang="en-US" baseline="0" dirty="0"/>
                        <a:t>=1</a:t>
                      </a:r>
                      <a:endParaRPr lang="en-US" baseline="30000" dirty="0"/>
                    </a:p>
                  </a:txBody>
                  <a:tcPr/>
                </a:tc>
                <a:tc>
                  <a:txBody>
                    <a:bodyPr/>
                    <a:lstStyle/>
                    <a:p>
                      <a:r>
                        <a:rPr lang="en-US" dirty="0"/>
                        <a:t>(0.00083,  0.014 )</a:t>
                      </a:r>
                    </a:p>
                  </a:txBody>
                  <a:tcPr/>
                </a:tc>
                <a:tc>
                  <a:txBody>
                    <a:bodyPr/>
                    <a:lstStyle/>
                    <a:p>
                      <a:r>
                        <a:rPr lang="en-US" dirty="0"/>
                        <a:t>(1,  1.02)</a:t>
                      </a:r>
                    </a:p>
                  </a:txBody>
                  <a:tcPr/>
                </a:tc>
                <a:extLst>
                  <a:ext uri="{0D108BD9-81ED-4DB2-BD59-A6C34878D82A}">
                    <a16:rowId xmlns:a16="http://schemas.microsoft.com/office/drawing/2014/main" val="3227055179"/>
                  </a:ext>
                </a:extLst>
              </a:tr>
              <a:tr h="449934">
                <a:tc>
                  <a:txBody>
                    <a:bodyPr/>
                    <a:lstStyle/>
                    <a:p>
                      <a:r>
                        <a:rPr lang="en-US" dirty="0" err="1"/>
                        <a:t>InternetService_Fiber</a:t>
                      </a:r>
                      <a:r>
                        <a:rPr lang="en-US" dirty="0"/>
                        <a:t> optic</a:t>
                      </a:r>
                    </a:p>
                  </a:txBody>
                  <a:tcPr/>
                </a:tc>
                <a:tc>
                  <a:txBody>
                    <a:bodyPr/>
                    <a:lstStyle/>
                    <a:p>
                      <a:r>
                        <a:rPr lang="en-US" baseline="0" dirty="0"/>
                        <a:t>e</a:t>
                      </a:r>
                      <a:r>
                        <a:rPr lang="en-US" baseline="30000" dirty="0"/>
                        <a:t>1.34 </a:t>
                      </a:r>
                      <a:r>
                        <a:rPr lang="en-US" baseline="0" dirty="0"/>
                        <a:t> = 3.82</a:t>
                      </a:r>
                      <a:endParaRPr lang="en-US" baseline="30000" dirty="0"/>
                    </a:p>
                  </a:txBody>
                  <a:tcPr/>
                </a:tc>
                <a:tc>
                  <a:txBody>
                    <a:bodyPr/>
                    <a:lstStyle/>
                    <a:p>
                      <a:r>
                        <a:rPr lang="en-US" dirty="0"/>
                        <a:t>(1.10,   1.59 )</a:t>
                      </a:r>
                    </a:p>
                  </a:txBody>
                  <a:tcPr/>
                </a:tc>
                <a:tc>
                  <a:txBody>
                    <a:bodyPr/>
                    <a:lstStyle/>
                    <a:p>
                      <a:r>
                        <a:rPr lang="en-US" dirty="0"/>
                        <a:t>(3,  4.9)</a:t>
                      </a:r>
                    </a:p>
                  </a:txBody>
                  <a:tcPr/>
                </a:tc>
                <a:extLst>
                  <a:ext uri="{0D108BD9-81ED-4DB2-BD59-A6C34878D82A}">
                    <a16:rowId xmlns:a16="http://schemas.microsoft.com/office/drawing/2014/main" val="3123681710"/>
                  </a:ext>
                </a:extLst>
              </a:tr>
              <a:tr h="449934">
                <a:tc>
                  <a:txBody>
                    <a:bodyPr/>
                    <a:lstStyle/>
                    <a:p>
                      <a:r>
                        <a:rPr lang="en-US" dirty="0" err="1"/>
                        <a:t>PhoneService</a:t>
                      </a:r>
                      <a:endParaRPr lang="en-US" dirty="0"/>
                    </a:p>
                  </a:txBody>
                  <a:tcPr/>
                </a:tc>
                <a:tc>
                  <a:txBody>
                    <a:bodyPr/>
                    <a:lstStyle/>
                    <a:p>
                      <a:r>
                        <a:rPr lang="en-US" baseline="0" dirty="0"/>
                        <a:t>e</a:t>
                      </a:r>
                      <a:r>
                        <a:rPr lang="en-US" baseline="30000" dirty="0"/>
                        <a:t>-0.71 </a:t>
                      </a:r>
                      <a:r>
                        <a:rPr lang="en-US" baseline="0" dirty="0"/>
                        <a:t> = 0.5</a:t>
                      </a:r>
                      <a:endParaRPr lang="en-US" baseline="30000" dirty="0"/>
                    </a:p>
                  </a:txBody>
                  <a:tcPr/>
                </a:tc>
                <a:tc>
                  <a:txBody>
                    <a:bodyPr/>
                    <a:lstStyle/>
                    <a:p>
                      <a:r>
                        <a:rPr lang="en-US" dirty="0"/>
                        <a:t>(-0.97,  -0.44 )</a:t>
                      </a:r>
                    </a:p>
                  </a:txBody>
                  <a:tcPr/>
                </a:tc>
                <a:tc>
                  <a:txBody>
                    <a:bodyPr/>
                    <a:lstStyle/>
                    <a:p>
                      <a:r>
                        <a:rPr lang="en-US" dirty="0"/>
                        <a:t>(0.38,  0.65)</a:t>
                      </a:r>
                    </a:p>
                  </a:txBody>
                  <a:tcPr/>
                </a:tc>
                <a:extLst>
                  <a:ext uri="{0D108BD9-81ED-4DB2-BD59-A6C34878D82A}">
                    <a16:rowId xmlns:a16="http://schemas.microsoft.com/office/drawing/2014/main" val="2027789773"/>
                  </a:ext>
                </a:extLst>
              </a:tr>
            </a:tbl>
          </a:graphicData>
        </a:graphic>
      </p:graphicFrame>
      <p:pic>
        <p:nvPicPr>
          <p:cNvPr id="9" name="Content Placeholder 4" descr="A close up of text on a white background&#10;&#10;Description automatically generated">
            <a:extLst>
              <a:ext uri="{FF2B5EF4-FFF2-40B4-BE49-F238E27FC236}">
                <a16:creationId xmlns:a16="http://schemas.microsoft.com/office/drawing/2014/main" id="{D69BB347-6EFD-1C44-9E2A-995ECDD6BB32}"/>
              </a:ext>
            </a:extLst>
          </p:cNvPr>
          <p:cNvPicPr>
            <a:picLocks noChangeAspect="1"/>
          </p:cNvPicPr>
          <p:nvPr/>
        </p:nvPicPr>
        <p:blipFill>
          <a:blip r:embed="rId3"/>
          <a:stretch>
            <a:fillRect/>
          </a:stretch>
        </p:blipFill>
        <p:spPr>
          <a:xfrm>
            <a:off x="291170" y="3229152"/>
            <a:ext cx="4645025" cy="2824329"/>
          </a:xfrm>
          <a:prstGeom prst="rect">
            <a:avLst/>
          </a:prstGeom>
        </p:spPr>
      </p:pic>
    </p:spTree>
    <p:extLst>
      <p:ext uri="{BB962C8B-B14F-4D97-AF65-F5344CB8AC3E}">
        <p14:creationId xmlns:p14="http://schemas.microsoft.com/office/powerpoint/2010/main" val="3851522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CC8D5-DBB6-1241-A95E-88009A50C3B5}"/>
              </a:ext>
            </a:extLst>
          </p:cNvPr>
          <p:cNvSpPr>
            <a:spLocks noGrp="1"/>
          </p:cNvSpPr>
          <p:nvPr>
            <p:ph type="title"/>
          </p:nvPr>
        </p:nvSpPr>
        <p:spPr/>
        <p:txBody>
          <a:bodyPr/>
          <a:lstStyle/>
          <a:p>
            <a:r>
              <a:rPr lang="en-US" cap="none" dirty="0"/>
              <a:t>Conclusion</a:t>
            </a:r>
          </a:p>
        </p:txBody>
      </p:sp>
      <p:sp>
        <p:nvSpPr>
          <p:cNvPr id="3" name="Content Placeholder 2">
            <a:extLst>
              <a:ext uri="{FF2B5EF4-FFF2-40B4-BE49-F238E27FC236}">
                <a16:creationId xmlns:a16="http://schemas.microsoft.com/office/drawing/2014/main" id="{D4108133-6F93-A34B-8F44-69AE378957E3}"/>
              </a:ext>
            </a:extLst>
          </p:cNvPr>
          <p:cNvSpPr>
            <a:spLocks noGrp="1"/>
          </p:cNvSpPr>
          <p:nvPr>
            <p:ph idx="1"/>
          </p:nvPr>
        </p:nvSpPr>
        <p:spPr>
          <a:xfrm>
            <a:off x="1451579" y="1853754"/>
            <a:ext cx="9603275" cy="4345568"/>
          </a:xfrm>
        </p:spPr>
        <p:txBody>
          <a:bodyPr>
            <a:normAutofit fontScale="70000" lnSpcReduction="20000"/>
          </a:bodyPr>
          <a:lstStyle/>
          <a:p>
            <a:pPr marL="0" indent="0">
              <a:buNone/>
            </a:pPr>
            <a:r>
              <a:rPr lang="en-US" altLang="zh-CN" dirty="0"/>
              <a:t>Features of users with high churn rate:</a:t>
            </a:r>
          </a:p>
          <a:p>
            <a:pPr lvl="1"/>
            <a:r>
              <a:rPr lang="en-US" altLang="zh-CN" dirty="0"/>
              <a:t>User attributes</a:t>
            </a:r>
            <a:r>
              <a:rPr lang="zh-CN" altLang="en-US" dirty="0"/>
              <a:t>：</a:t>
            </a:r>
            <a:r>
              <a:rPr lang="en-US" altLang="zh-CN" dirty="0"/>
              <a:t> senior citizen and customer who has dependents and partners are more likely to churn</a:t>
            </a:r>
          </a:p>
          <a:p>
            <a:pPr lvl="1"/>
            <a:r>
              <a:rPr lang="en-US" altLang="zh-CN" dirty="0"/>
              <a:t>Service attributes</a:t>
            </a:r>
            <a:r>
              <a:rPr lang="zh-CN" altLang="en-US" dirty="0"/>
              <a:t>：</a:t>
            </a:r>
            <a:r>
              <a:rPr lang="en-US" dirty="0"/>
              <a:t>Customers with internet service, in particular,  fiber optic service is more likely to churn. People without subscription services (such as Tech support, online backup) are more likely to churn</a:t>
            </a:r>
          </a:p>
          <a:p>
            <a:pPr lvl="1"/>
            <a:r>
              <a:rPr lang="en-US" altLang="zh-CN" dirty="0"/>
              <a:t>Contract attributes</a:t>
            </a:r>
            <a:r>
              <a:rPr lang="zh-CN" altLang="en-US" dirty="0"/>
              <a:t>：</a:t>
            </a:r>
            <a:r>
              <a:rPr lang="en-US" dirty="0"/>
              <a:t>Customers with monthly contracts, electronic check, short tenure(especially in</a:t>
            </a:r>
            <a:r>
              <a:rPr lang="zh-CN" altLang="en-US" dirty="0"/>
              <a:t> </a:t>
            </a:r>
            <a:r>
              <a:rPr lang="en-US" altLang="zh-CN" dirty="0"/>
              <a:t>the first 6 months</a:t>
            </a:r>
            <a:r>
              <a:rPr lang="en-US" dirty="0"/>
              <a:t>), monthly charge(70-100) are more likely to churn.</a:t>
            </a:r>
          </a:p>
          <a:p>
            <a:pPr marL="0" indent="0">
              <a:buNone/>
            </a:pPr>
            <a:r>
              <a:rPr lang="en-US" dirty="0"/>
              <a:t>Recommendations:</a:t>
            </a:r>
          </a:p>
          <a:p>
            <a:pPr lvl="1"/>
            <a:r>
              <a:rPr lang="en-US" altLang="zh-CN" dirty="0"/>
              <a:t>User attributes: C</a:t>
            </a:r>
            <a:r>
              <a:rPr lang="en-US" dirty="0"/>
              <a:t>ustomized services, such as family packages for the senior citizens, and users who have no dependencies and partner. </a:t>
            </a:r>
          </a:p>
          <a:p>
            <a:pPr lvl="1"/>
            <a:r>
              <a:rPr lang="en-US" altLang="zh-CN" dirty="0"/>
              <a:t>Service attributes: </a:t>
            </a:r>
            <a:r>
              <a:rPr lang="en-US" dirty="0"/>
              <a:t>For new customers, a half-year discount is given to pass the peak period of user loss. On the other hand, the new customers are promised free network upgrades and free TV, movie and other monthly services to improve user stickability. </a:t>
            </a:r>
            <a:r>
              <a:rPr lang="en-US" altLang="zh-CN" dirty="0"/>
              <a:t> For optical fiber users, the focus is to improve the network experience </a:t>
            </a:r>
          </a:p>
          <a:p>
            <a:pPr lvl="1"/>
            <a:r>
              <a:rPr lang="en-US" altLang="zh-CN" dirty="0"/>
              <a:t>Contract attributes: </a:t>
            </a:r>
            <a:r>
              <a:rPr lang="en-US" dirty="0"/>
              <a:t>For monthly contract users, the annual contract payment discount activity is launched to convert monthly contract users into annual contract users to achieve a higher user retention rate.</a:t>
            </a:r>
          </a:p>
          <a:p>
            <a:pPr lvl="1"/>
            <a:r>
              <a:rPr lang="en-US" dirty="0"/>
              <a:t>Since the longer the contract period, the less likely to lose customers, However, for retained loyal customers, the monthly charge for a One-Year and Two-Year contract are equal, so the monthly charge between (63.55</a:t>
            </a:r>
            <a:r>
              <a:rPr lang="en-US"/>
              <a:t>, 64.5) </a:t>
            </a:r>
            <a:r>
              <a:rPr lang="en-US" dirty="0"/>
              <a:t>can better to retain the customer</a:t>
            </a:r>
          </a:p>
          <a:p>
            <a:pPr lvl="1"/>
            <a:endParaRPr lang="en-US" sz="1800" dirty="0"/>
          </a:p>
          <a:p>
            <a:pPr marL="0" lvl="0" indent="0">
              <a:buNone/>
            </a:pPr>
            <a:endParaRPr lang="en-US" dirty="0"/>
          </a:p>
          <a:p>
            <a:pPr lvl="0"/>
            <a:endParaRPr lang="en-US" dirty="0"/>
          </a:p>
          <a:p>
            <a:endParaRPr lang="en-US" dirty="0"/>
          </a:p>
        </p:txBody>
      </p:sp>
    </p:spTree>
    <p:extLst>
      <p:ext uri="{BB962C8B-B14F-4D97-AF65-F5344CB8AC3E}">
        <p14:creationId xmlns:p14="http://schemas.microsoft.com/office/powerpoint/2010/main" val="3281538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0" name="Picture 19">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2" name="Straight Connector 21">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close up of a sign&#10;&#10;Description automatically generated">
            <a:extLst>
              <a:ext uri="{FF2B5EF4-FFF2-40B4-BE49-F238E27FC236}">
                <a16:creationId xmlns:a16="http://schemas.microsoft.com/office/drawing/2014/main" id="{B98ACCCC-F698-5540-805B-0C3B1BF23F0A}"/>
              </a:ext>
            </a:extLst>
          </p:cNvPr>
          <p:cNvPicPr>
            <a:picLocks noGrp="1" noChangeAspect="1"/>
          </p:cNvPicPr>
          <p:nvPr>
            <p:ph idx="1"/>
          </p:nvPr>
        </p:nvPicPr>
        <p:blipFill rotWithShape="1">
          <a:blip r:embed="rId4"/>
          <a:srcRect/>
          <a:stretch/>
        </p:blipFill>
        <p:spPr>
          <a:xfrm>
            <a:off x="20" y="10"/>
            <a:ext cx="12191980" cy="6857990"/>
          </a:xfrm>
          <a:prstGeom prst="rect">
            <a:avLst/>
          </a:prstGeom>
        </p:spPr>
      </p:pic>
    </p:spTree>
    <p:extLst>
      <p:ext uri="{BB962C8B-B14F-4D97-AF65-F5344CB8AC3E}">
        <p14:creationId xmlns:p14="http://schemas.microsoft.com/office/powerpoint/2010/main" val="2374005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C53F5-8B4C-E849-BACE-4241BF75E55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DB7F3AC-925C-CC41-BE90-F7B430C37EE3}"/>
              </a:ext>
            </a:extLst>
          </p:cNvPr>
          <p:cNvSpPr>
            <a:spLocks noGrp="1"/>
          </p:cNvSpPr>
          <p:nvPr>
            <p:ph idx="1"/>
          </p:nvPr>
        </p:nvSpPr>
        <p:spPr/>
        <p:txBody>
          <a:bodyPr/>
          <a:lstStyle/>
          <a:p>
            <a:r>
              <a:rPr lang="en-US" dirty="0" err="1"/>
              <a:t>BlastChar</a:t>
            </a:r>
            <a:r>
              <a:rPr lang="en-US" dirty="0"/>
              <a:t>. “Telco Customer Churn.” </a:t>
            </a:r>
            <a:r>
              <a:rPr lang="en-US" i="1" dirty="0"/>
              <a:t>Kaggle</a:t>
            </a:r>
            <a:r>
              <a:rPr lang="en-US" dirty="0"/>
              <a:t>, 23 Feb. 2018, </a:t>
            </a:r>
            <a:r>
              <a:rPr lang="en-US" dirty="0" err="1"/>
              <a:t>www.kaggle.com</a:t>
            </a:r>
            <a:r>
              <a:rPr lang="en-US" dirty="0"/>
              <a:t>/</a:t>
            </a:r>
            <a:r>
              <a:rPr lang="en-US" dirty="0" err="1"/>
              <a:t>blastchar</a:t>
            </a:r>
            <a:r>
              <a:rPr lang="en-US" dirty="0"/>
              <a:t>/telco-customer-churn.</a:t>
            </a:r>
          </a:p>
          <a:p>
            <a:br>
              <a:rPr lang="en-US" dirty="0"/>
            </a:br>
            <a:endParaRPr lang="en-US" dirty="0"/>
          </a:p>
        </p:txBody>
      </p:sp>
    </p:spTree>
    <p:extLst>
      <p:ext uri="{BB962C8B-B14F-4D97-AF65-F5344CB8AC3E}">
        <p14:creationId xmlns:p14="http://schemas.microsoft.com/office/powerpoint/2010/main" val="1182210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0935B8-137E-1D4D-A750-0731665A77BA}"/>
              </a:ext>
            </a:extLst>
          </p:cNvPr>
          <p:cNvSpPr txBox="1"/>
          <p:nvPr/>
        </p:nvSpPr>
        <p:spPr>
          <a:xfrm>
            <a:off x="424069" y="66928"/>
            <a:ext cx="3822906" cy="584775"/>
          </a:xfrm>
          <a:prstGeom prst="rect">
            <a:avLst/>
          </a:prstGeom>
          <a:noFill/>
        </p:spPr>
        <p:txBody>
          <a:bodyPr wrap="none" rtlCol="0">
            <a:spAutoFit/>
          </a:bodyPr>
          <a:lstStyle/>
          <a:p>
            <a:r>
              <a:rPr lang="en-US" sz="3200" dirty="0"/>
              <a:t>Overview of the Data</a:t>
            </a:r>
          </a:p>
        </p:txBody>
      </p:sp>
      <p:pic>
        <p:nvPicPr>
          <p:cNvPr id="10" name="Picture 9" descr="A screenshot of text&#10;&#10;Description automatically generated">
            <a:extLst>
              <a:ext uri="{FF2B5EF4-FFF2-40B4-BE49-F238E27FC236}">
                <a16:creationId xmlns:a16="http://schemas.microsoft.com/office/drawing/2014/main" id="{387A8AC2-69A0-9047-A7AE-574A3348F2EF}"/>
              </a:ext>
            </a:extLst>
          </p:cNvPr>
          <p:cNvPicPr>
            <a:picLocks noChangeAspect="1"/>
          </p:cNvPicPr>
          <p:nvPr/>
        </p:nvPicPr>
        <p:blipFill>
          <a:blip r:embed="rId4"/>
          <a:stretch>
            <a:fillRect/>
          </a:stretch>
        </p:blipFill>
        <p:spPr>
          <a:xfrm>
            <a:off x="0" y="64374"/>
            <a:ext cx="12192000" cy="6729252"/>
          </a:xfrm>
          <a:prstGeom prst="rect">
            <a:avLst/>
          </a:prstGeom>
        </p:spPr>
      </p:pic>
    </p:spTree>
    <p:extLst>
      <p:ext uri="{BB962C8B-B14F-4D97-AF65-F5344CB8AC3E}">
        <p14:creationId xmlns:p14="http://schemas.microsoft.com/office/powerpoint/2010/main" val="1162813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DFF1A-7F8F-E149-B4D0-483B7B76D6D2}"/>
              </a:ext>
            </a:extLst>
          </p:cNvPr>
          <p:cNvSpPr>
            <a:spLocks noGrp="1"/>
          </p:cNvSpPr>
          <p:nvPr>
            <p:ph type="title"/>
          </p:nvPr>
        </p:nvSpPr>
        <p:spPr/>
        <p:txBody>
          <a:bodyPr>
            <a:normAutofit/>
          </a:bodyPr>
          <a:lstStyle/>
          <a:p>
            <a:r>
              <a:rPr lang="en-US" cap="none" dirty="0"/>
              <a:t>Overview of the Data</a:t>
            </a:r>
            <a:br>
              <a:rPr lang="en-US" cap="none" dirty="0"/>
            </a:br>
            <a:r>
              <a:rPr lang="en-US" sz="1800" cap="none" dirty="0"/>
              <a:t>(Customer churn: is the percentage of customers that stopped using company's product or service)</a:t>
            </a:r>
          </a:p>
        </p:txBody>
      </p:sp>
      <p:sp>
        <p:nvSpPr>
          <p:cNvPr id="3" name="Content Placeholder 2">
            <a:extLst>
              <a:ext uri="{FF2B5EF4-FFF2-40B4-BE49-F238E27FC236}">
                <a16:creationId xmlns:a16="http://schemas.microsoft.com/office/drawing/2014/main" id="{F72D1FEF-6E0A-074B-A71D-B2CF341996EE}"/>
              </a:ext>
            </a:extLst>
          </p:cNvPr>
          <p:cNvSpPr>
            <a:spLocks noGrp="1"/>
          </p:cNvSpPr>
          <p:nvPr>
            <p:ph idx="1"/>
          </p:nvPr>
        </p:nvSpPr>
        <p:spPr>
          <a:xfrm>
            <a:off x="1451579" y="2015732"/>
            <a:ext cx="9603275" cy="3560609"/>
          </a:xfrm>
        </p:spPr>
        <p:txBody>
          <a:bodyPr numCol="2">
            <a:normAutofit fontScale="70000" lnSpcReduction="20000"/>
          </a:bodyPr>
          <a:lstStyle/>
          <a:p>
            <a:r>
              <a:rPr lang="en-US" dirty="0"/>
              <a:t>Churn: Whether the customer churned or not (Yes or No)</a:t>
            </a:r>
          </a:p>
          <a:p>
            <a:r>
              <a:rPr lang="en-US" dirty="0" err="1"/>
              <a:t>SeniorCitizen</a:t>
            </a:r>
            <a:r>
              <a:rPr lang="en-US" dirty="0"/>
              <a:t>: senior citizen or not (1, 0)</a:t>
            </a:r>
          </a:p>
          <a:p>
            <a:r>
              <a:rPr lang="en-US" dirty="0"/>
              <a:t>Partner: the customer has a partner or not (Yes, No)</a:t>
            </a:r>
          </a:p>
          <a:p>
            <a:r>
              <a:rPr lang="en-US" dirty="0"/>
              <a:t>Dependents: Whether the customer has dependents or not (Yes, No) </a:t>
            </a:r>
          </a:p>
          <a:p>
            <a:r>
              <a:rPr lang="en-US" dirty="0"/>
              <a:t>InternetService: (DSL, Fiber optic, No)</a:t>
            </a:r>
          </a:p>
          <a:p>
            <a:r>
              <a:rPr lang="en-US" dirty="0"/>
              <a:t>Contract: (Month-to-month, One year, Two year)</a:t>
            </a:r>
          </a:p>
          <a:p>
            <a:r>
              <a:rPr lang="en-US" dirty="0" err="1"/>
              <a:t>PaymentMethod</a:t>
            </a:r>
            <a:r>
              <a:rPr lang="en-US" dirty="0"/>
              <a:t>: (Electronic check, Mailed check, Bank transfer (automatic), Credit card (automatic))</a:t>
            </a:r>
          </a:p>
          <a:p>
            <a:r>
              <a:rPr lang="en-US" dirty="0" err="1">
                <a:solidFill>
                  <a:srgbClr val="0070C0"/>
                </a:solidFill>
              </a:rPr>
              <a:t>MonthlyCharges</a:t>
            </a:r>
            <a:r>
              <a:rPr lang="en-US" dirty="0"/>
              <a:t>: The amount charged to the customer monthly</a:t>
            </a:r>
          </a:p>
          <a:p>
            <a:r>
              <a:rPr lang="en-US" dirty="0" err="1">
                <a:solidFill>
                  <a:srgbClr val="0070C0"/>
                </a:solidFill>
              </a:rPr>
              <a:t>TotalCharges</a:t>
            </a:r>
            <a:r>
              <a:rPr lang="en-US" dirty="0"/>
              <a:t>: The total amount charged to the customer</a:t>
            </a:r>
          </a:p>
          <a:p>
            <a:r>
              <a:rPr lang="en-US" dirty="0">
                <a:solidFill>
                  <a:srgbClr val="0070C0"/>
                </a:solidFill>
              </a:rPr>
              <a:t>tenure</a:t>
            </a:r>
            <a:r>
              <a:rPr lang="en-US" dirty="0"/>
              <a:t>: Number of months the customer has stayed with the company</a:t>
            </a:r>
          </a:p>
          <a:p>
            <a:endParaRPr lang="en-US" dirty="0"/>
          </a:p>
          <a:p>
            <a:endParaRPr lang="en-US" dirty="0"/>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3524574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64DA3-603D-5C40-B4FC-B2671D493894}"/>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cap="none" dirty="0"/>
              <a:t>Data Manipulation</a:t>
            </a:r>
          </a:p>
        </p:txBody>
      </p:sp>
      <p:sp>
        <p:nvSpPr>
          <p:cNvPr id="6" name="TextBox 5">
            <a:extLst>
              <a:ext uri="{FF2B5EF4-FFF2-40B4-BE49-F238E27FC236}">
                <a16:creationId xmlns:a16="http://schemas.microsoft.com/office/drawing/2014/main" id="{6D3C5329-6681-6242-9768-68E519BFAC17}"/>
              </a:ext>
            </a:extLst>
          </p:cNvPr>
          <p:cNvSpPr txBox="1"/>
          <p:nvPr/>
        </p:nvSpPr>
        <p:spPr>
          <a:xfrm>
            <a:off x="1451579" y="2015734"/>
            <a:ext cx="4162555" cy="3450613"/>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a:t>Since the number of rows with Na values are very small ( less 1% of the data), </a:t>
            </a:r>
          </a:p>
          <a:p>
            <a:pPr indent="-228600" defTabSz="914400">
              <a:lnSpc>
                <a:spcPct val="120000"/>
              </a:lnSpc>
              <a:spcAft>
                <a:spcPts val="600"/>
              </a:spcAft>
              <a:buClr>
                <a:schemeClr val="accent1"/>
              </a:buClr>
              <a:buSzPct val="100000"/>
              <a:buFont typeface="Arial" panose="020B0604020202020204" pitchFamily="34" charset="0"/>
              <a:buChar char="•"/>
            </a:pPr>
            <a:r>
              <a:rPr lang="en-US"/>
              <a:t>and taking into consideration that all of them are churn=”No”, </a:t>
            </a:r>
          </a:p>
          <a:p>
            <a:pPr indent="-228600" defTabSz="914400">
              <a:lnSpc>
                <a:spcPct val="120000"/>
              </a:lnSpc>
              <a:spcAft>
                <a:spcPts val="600"/>
              </a:spcAft>
              <a:buClr>
                <a:schemeClr val="accent1"/>
              </a:buClr>
              <a:buSzPct val="100000"/>
              <a:buFont typeface="Arial" panose="020B0604020202020204" pitchFamily="34" charset="0"/>
              <a:buChar char="•"/>
            </a:pPr>
            <a:r>
              <a:rPr lang="en-US"/>
              <a:t>which is over-represented in the data. I will just delete those rows from the working data</a:t>
            </a:r>
          </a:p>
          <a:p>
            <a:pPr indent="-228600" defTabSz="914400">
              <a:lnSpc>
                <a:spcPct val="120000"/>
              </a:lnSpc>
              <a:spcAft>
                <a:spcPts val="600"/>
              </a:spcAft>
              <a:buClr>
                <a:schemeClr val="accent1"/>
              </a:buClr>
              <a:buSzPct val="100000"/>
              <a:buFont typeface="Arial" panose="020B0604020202020204" pitchFamily="34" charset="0"/>
              <a:buChar char="•"/>
            </a:pPr>
            <a:endParaRPr lang="en-US"/>
          </a:p>
          <a:p>
            <a:pPr indent="-228600" defTabSz="914400">
              <a:lnSpc>
                <a:spcPct val="120000"/>
              </a:lnSpc>
              <a:spcAft>
                <a:spcPts val="600"/>
              </a:spcAft>
              <a:buClr>
                <a:schemeClr val="accent1"/>
              </a:buClr>
              <a:buSzPct val="100000"/>
              <a:buFont typeface="Arial" panose="020B0604020202020204" pitchFamily="34" charset="0"/>
              <a:buChar char="•"/>
            </a:pPr>
            <a:endParaRPr lang="en-US"/>
          </a:p>
        </p:txBody>
      </p:sp>
      <p:pic>
        <p:nvPicPr>
          <p:cNvPr id="8" name="Content Placeholder 7" descr="A screenshot of a cell phone&#10;&#10;Description automatically generated">
            <a:extLst>
              <a:ext uri="{FF2B5EF4-FFF2-40B4-BE49-F238E27FC236}">
                <a16:creationId xmlns:a16="http://schemas.microsoft.com/office/drawing/2014/main" id="{2EEB9D44-A37C-174E-97AA-E6F1BEF8E2DE}"/>
              </a:ext>
            </a:extLst>
          </p:cNvPr>
          <p:cNvPicPr>
            <a:picLocks noGrp="1" noChangeAspect="1"/>
          </p:cNvPicPr>
          <p:nvPr>
            <p:ph idx="1"/>
          </p:nvPr>
        </p:nvPicPr>
        <p:blipFill>
          <a:blip r:embed="rId3"/>
          <a:stretch>
            <a:fillRect/>
          </a:stretch>
        </p:blipFill>
        <p:spPr>
          <a:xfrm>
            <a:off x="5499652" y="2213113"/>
            <a:ext cx="5910469" cy="2259593"/>
          </a:xfrm>
          <a:prstGeom prst="rect">
            <a:avLst/>
          </a:prstGeom>
        </p:spPr>
      </p:pic>
    </p:spTree>
    <p:extLst>
      <p:ext uri="{BB962C8B-B14F-4D97-AF65-F5344CB8AC3E}">
        <p14:creationId xmlns:p14="http://schemas.microsoft.com/office/powerpoint/2010/main" val="2061297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C782C-5790-314E-82F8-E2728AE0EE7B}"/>
              </a:ext>
            </a:extLst>
          </p:cNvPr>
          <p:cNvSpPr>
            <a:spLocks noGrp="1"/>
          </p:cNvSpPr>
          <p:nvPr>
            <p:ph type="title"/>
          </p:nvPr>
        </p:nvSpPr>
        <p:spPr>
          <a:xfrm>
            <a:off x="1451579" y="804519"/>
            <a:ext cx="9603275" cy="1049235"/>
          </a:xfrm>
        </p:spPr>
        <p:txBody>
          <a:bodyPr>
            <a:normAutofit/>
          </a:bodyPr>
          <a:lstStyle/>
          <a:p>
            <a:r>
              <a:rPr lang="en-US" cap="none" dirty="0"/>
              <a:t>For user attributes, I am interested in the following questions.</a:t>
            </a:r>
          </a:p>
        </p:txBody>
      </p:sp>
      <p:sp>
        <p:nvSpPr>
          <p:cNvPr id="3" name="Content Placeholder 2">
            <a:extLst>
              <a:ext uri="{FF2B5EF4-FFF2-40B4-BE49-F238E27FC236}">
                <a16:creationId xmlns:a16="http://schemas.microsoft.com/office/drawing/2014/main" id="{44FD8163-6935-EC43-9857-9F790F873704}"/>
              </a:ext>
            </a:extLst>
          </p:cNvPr>
          <p:cNvSpPr>
            <a:spLocks noGrp="1"/>
          </p:cNvSpPr>
          <p:nvPr>
            <p:ph idx="1"/>
          </p:nvPr>
        </p:nvSpPr>
        <p:spPr>
          <a:xfrm>
            <a:off x="1451579" y="2015734"/>
            <a:ext cx="4162555" cy="3450613"/>
          </a:xfrm>
        </p:spPr>
        <p:txBody>
          <a:bodyPr>
            <a:normAutofit/>
          </a:bodyPr>
          <a:lstStyle/>
          <a:p>
            <a:pPr lvl="0">
              <a:lnSpc>
                <a:spcPct val="110000"/>
              </a:lnSpc>
            </a:pPr>
            <a:r>
              <a:rPr lang="en-US" sz="1900" dirty="0"/>
              <a:t>Are men more likely to churn than women?</a:t>
            </a:r>
          </a:p>
          <a:p>
            <a:pPr lvl="0">
              <a:lnSpc>
                <a:spcPct val="110000"/>
              </a:lnSpc>
            </a:pPr>
            <a:r>
              <a:rPr lang="en-US" sz="1900" dirty="0"/>
              <a:t>Are senior citizens more likely to churn?</a:t>
            </a:r>
          </a:p>
          <a:p>
            <a:pPr lvl="0">
              <a:lnSpc>
                <a:spcPct val="110000"/>
              </a:lnSpc>
            </a:pPr>
            <a:r>
              <a:rPr lang="en-US" sz="1900" dirty="0"/>
              <a:t>Do individuals with a partner churn more than those without a partner?</a:t>
            </a:r>
          </a:p>
          <a:p>
            <a:pPr lvl="0">
              <a:lnSpc>
                <a:spcPct val="110000"/>
              </a:lnSpc>
            </a:pPr>
            <a:r>
              <a:rPr lang="en-US" sz="1900" dirty="0"/>
              <a:t>Do people with dependents churn more than people that do not have dependents?</a:t>
            </a:r>
          </a:p>
          <a:p>
            <a:pPr>
              <a:lnSpc>
                <a:spcPct val="110000"/>
              </a:lnSpc>
            </a:pPr>
            <a:endParaRPr lang="en-US" sz="1900" dirty="0"/>
          </a:p>
        </p:txBody>
      </p:sp>
      <p:pic>
        <p:nvPicPr>
          <p:cNvPr id="7" name="Picture 6" descr="A screenshot of a cell phone&#10;&#10;Description automatically generated">
            <a:extLst>
              <a:ext uri="{FF2B5EF4-FFF2-40B4-BE49-F238E27FC236}">
                <a16:creationId xmlns:a16="http://schemas.microsoft.com/office/drawing/2014/main" id="{DD55FDA4-C154-0449-8B2B-43789E1E2FDC}"/>
              </a:ext>
            </a:extLst>
          </p:cNvPr>
          <p:cNvPicPr>
            <a:picLocks noChangeAspect="1"/>
          </p:cNvPicPr>
          <p:nvPr/>
        </p:nvPicPr>
        <p:blipFill>
          <a:blip r:embed="rId3"/>
          <a:stretch>
            <a:fillRect/>
          </a:stretch>
        </p:blipFill>
        <p:spPr>
          <a:xfrm>
            <a:off x="6094411" y="2172300"/>
            <a:ext cx="4960443" cy="3137480"/>
          </a:xfrm>
          <a:prstGeom prst="rect">
            <a:avLst/>
          </a:prstGeom>
        </p:spPr>
      </p:pic>
    </p:spTree>
    <p:extLst>
      <p:ext uri="{BB962C8B-B14F-4D97-AF65-F5344CB8AC3E}">
        <p14:creationId xmlns:p14="http://schemas.microsoft.com/office/powerpoint/2010/main" val="1184513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7E01158-951B-334D-BA02-1F4CF7897DA2}"/>
                  </a:ext>
                </a:extLst>
              </p:cNvPr>
              <p:cNvSpPr>
                <a:spLocks noGrp="1"/>
              </p:cNvSpPr>
              <p:nvPr>
                <p:ph type="title"/>
              </p:nvPr>
            </p:nvSpPr>
            <p:spPr>
              <a:xfrm>
                <a:off x="2127440" y="721878"/>
                <a:ext cx="9603275" cy="1049235"/>
              </a:xfrm>
            </p:spPr>
            <p:txBody>
              <a:bodyPr>
                <a:normAutofit/>
              </a:bodyPr>
              <a:lstStyle/>
              <a:p>
                <a:r>
                  <a:rPr lang="en-US" sz="2500" b="1" cap="none" dirty="0"/>
                  <a:t>Permutation </a:t>
                </a:r>
                <a14:m>
                  <m:oMath xmlns:m="http://schemas.openxmlformats.org/officeDocument/2006/math">
                    <m:sSup>
                      <m:sSupPr>
                        <m:ctrlPr>
                          <a:rPr lang="en-US" sz="2500" b="1" i="1" cap="none">
                            <a:latin typeface="Cambria Math" panose="02040503050406030204" pitchFamily="18" charset="0"/>
                          </a:rPr>
                        </m:ctrlPr>
                      </m:sSupPr>
                      <m:e>
                        <m:r>
                          <a:rPr lang="en-US" sz="2500" b="1" i="1" cap="none">
                            <a:latin typeface="Cambria Math" panose="02040503050406030204" pitchFamily="18" charset="0"/>
                            <a:ea typeface="Cambria Math" panose="02040503050406030204" pitchFamily="18" charset="0"/>
                          </a:rPr>
                          <m:t>𝝌</m:t>
                        </m:r>
                      </m:e>
                      <m:sup>
                        <m:r>
                          <a:rPr lang="en-US" sz="2500" b="1" i="1" cap="none">
                            <a:latin typeface="Cambria Math" panose="02040503050406030204" pitchFamily="18" charset="0"/>
                          </a:rPr>
                          <m:t>𝟐</m:t>
                        </m:r>
                      </m:sup>
                    </m:sSup>
                  </m:oMath>
                </a14:m>
                <a:r>
                  <a:rPr lang="en-US" sz="2500" b="1" cap="none" dirty="0"/>
                  <a:t> Test</a:t>
                </a:r>
                <a:r>
                  <a:rPr lang="en-US" sz="2500" cap="none" dirty="0"/>
                  <a:t>: Churn  Vs. Categorical Variables</a:t>
                </a:r>
              </a:p>
            </p:txBody>
          </p:sp>
        </mc:Choice>
        <mc:Fallback xmlns="">
          <p:sp>
            <p:nvSpPr>
              <p:cNvPr id="2" name="Title 1">
                <a:extLst>
                  <a:ext uri="{FF2B5EF4-FFF2-40B4-BE49-F238E27FC236}">
                    <a16:creationId xmlns:a16="http://schemas.microsoft.com/office/drawing/2014/main" id="{17E01158-951B-334D-BA02-1F4CF7897DA2}"/>
                  </a:ext>
                </a:extLst>
              </p:cNvPr>
              <p:cNvSpPr>
                <a:spLocks noGrp="1" noRot="1" noChangeAspect="1" noMove="1" noResize="1" noEditPoints="1" noAdjustHandles="1" noChangeArrowheads="1" noChangeShapeType="1" noTextEdit="1"/>
              </p:cNvSpPr>
              <p:nvPr>
                <p:ph type="title"/>
              </p:nvPr>
            </p:nvSpPr>
            <p:spPr>
              <a:xfrm>
                <a:off x="2127440" y="721878"/>
                <a:ext cx="9603275" cy="1049235"/>
              </a:xfrm>
              <a:blipFill>
                <a:blip r:embed="rId3"/>
                <a:stretch>
                  <a:fillRect l="-1190" t="-72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3DFE6C8C-1308-EC49-AD01-137761455A70}"/>
                  </a:ext>
                </a:extLst>
              </p:cNvPr>
              <p:cNvGraphicFramePr>
                <a:graphicFrameLocks noGrp="1"/>
              </p:cNvGraphicFramePr>
              <p:nvPr>
                <p:extLst>
                  <p:ext uri="{D42A27DB-BD31-4B8C-83A1-F6EECF244321}">
                    <p14:modId xmlns:p14="http://schemas.microsoft.com/office/powerpoint/2010/main" val="599312759"/>
                  </p:ext>
                </p:extLst>
              </p:nvPr>
            </p:nvGraphicFramePr>
            <p:xfrm>
              <a:off x="1451579" y="2180505"/>
              <a:ext cx="9603276" cy="3385410"/>
            </p:xfrm>
            <a:graphic>
              <a:graphicData uri="http://schemas.openxmlformats.org/drawingml/2006/table">
                <a:tbl>
                  <a:tblPr firstRow="1" bandRow="1">
                    <a:tableStyleId>{5C22544A-7EE6-4342-B048-85BDC9FD1C3A}</a:tableStyleId>
                  </a:tblPr>
                  <a:tblGrid>
                    <a:gridCol w="3201092">
                      <a:extLst>
                        <a:ext uri="{9D8B030D-6E8A-4147-A177-3AD203B41FA5}">
                          <a16:colId xmlns:a16="http://schemas.microsoft.com/office/drawing/2014/main" val="3713297951"/>
                        </a:ext>
                      </a:extLst>
                    </a:gridCol>
                    <a:gridCol w="3201092">
                      <a:extLst>
                        <a:ext uri="{9D8B030D-6E8A-4147-A177-3AD203B41FA5}">
                          <a16:colId xmlns:a16="http://schemas.microsoft.com/office/drawing/2014/main" val="3993802281"/>
                        </a:ext>
                      </a:extLst>
                    </a:gridCol>
                    <a:gridCol w="3201092">
                      <a:extLst>
                        <a:ext uri="{9D8B030D-6E8A-4147-A177-3AD203B41FA5}">
                          <a16:colId xmlns:a16="http://schemas.microsoft.com/office/drawing/2014/main" val="2874953905"/>
                        </a:ext>
                      </a:extLst>
                    </a:gridCol>
                  </a:tblGrid>
                  <a:tr h="10204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Churn vs. </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Permutation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rPr>
                                    <m:t>2</m:t>
                                  </m:r>
                                </m:sup>
                              </m:sSup>
                            </m:oMath>
                          </a14:m>
                          <a:r>
                            <a:rPr lang="en-US" dirty="0"/>
                            <a:t>  </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rPr>
                                    <m:t>2</m:t>
                                  </m:r>
                                </m:sup>
                              </m:sSup>
                            </m:oMath>
                          </a14:m>
                          <a:r>
                            <a:rPr lang="en-US" dirty="0"/>
                            <a:t>  Test</a:t>
                          </a:r>
                          <a:r>
                            <a:rPr lang="en-US" baseline="0" dirty="0"/>
                            <a:t> for Ind.</a:t>
                          </a:r>
                          <a:endParaRPr lang="en-US" dirty="0"/>
                        </a:p>
                        <a:p>
                          <a:endParaRPr lang="en-US" dirty="0"/>
                        </a:p>
                      </a:txBody>
                      <a:tcPr/>
                    </a:tc>
                    <a:extLst>
                      <a:ext uri="{0D108BD9-81ED-4DB2-BD59-A6C34878D82A}">
                        <a16:rowId xmlns:a16="http://schemas.microsoft.com/office/drawing/2014/main" val="3528201618"/>
                      </a:ext>
                    </a:extLst>
                  </a:tr>
                  <a:tr h="5912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SeniorCitizen</a:t>
                          </a:r>
                          <a:endParaRPr lang="en-US" dirty="0"/>
                        </a:p>
                      </a:txBody>
                      <a:tcPr/>
                    </a:tc>
                    <a:tc>
                      <a:txBody>
                        <a:bodyPr/>
                        <a:lstStyle/>
                        <a:p>
                          <a:r>
                            <a:rPr lang="en-US" dirty="0"/>
                            <a:t>P = 9.477904e-37 </a:t>
                          </a:r>
                        </a:p>
                      </a:txBody>
                      <a:tcPr/>
                    </a:tc>
                    <a:tc>
                      <a:txBody>
                        <a:bodyPr/>
                        <a:lstStyle/>
                        <a:p>
                          <a:r>
                            <a:rPr lang="en-US" dirty="0"/>
                            <a:t>P = 0.0004998</a:t>
                          </a:r>
                        </a:p>
                      </a:txBody>
                      <a:tcPr/>
                    </a:tc>
                    <a:extLst>
                      <a:ext uri="{0D108BD9-81ED-4DB2-BD59-A6C34878D82A}">
                        <a16:rowId xmlns:a16="http://schemas.microsoft.com/office/drawing/2014/main" val="3990648786"/>
                      </a:ext>
                    </a:extLst>
                  </a:tr>
                  <a:tr h="5912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Partner</a:t>
                          </a:r>
                        </a:p>
                      </a:txBody>
                      <a:tcPr/>
                    </a:tc>
                    <a:tc>
                      <a:txBody>
                        <a:bodyPr/>
                        <a:lstStyle/>
                        <a:p>
                          <a:r>
                            <a:rPr lang="en-US"/>
                            <a:t>p = 1.519037e-36 </a:t>
                          </a:r>
                          <a:endParaRPr lang="en-US" dirty="0"/>
                        </a:p>
                      </a:txBody>
                      <a:tcPr/>
                    </a:tc>
                    <a:tc>
                      <a:txBody>
                        <a:bodyPr/>
                        <a:lstStyle/>
                        <a:p>
                          <a:r>
                            <a:rPr lang="en-US" dirty="0"/>
                            <a:t>p-value = 0.0004998</a:t>
                          </a:r>
                        </a:p>
                      </a:txBody>
                      <a:tcPr/>
                    </a:tc>
                    <a:extLst>
                      <a:ext uri="{0D108BD9-81ED-4DB2-BD59-A6C34878D82A}">
                        <a16:rowId xmlns:a16="http://schemas.microsoft.com/office/drawing/2014/main" val="1890119543"/>
                      </a:ext>
                    </a:extLst>
                  </a:tr>
                  <a:tr h="5912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Dependents</a:t>
                          </a:r>
                          <a:endParaRPr lang="en-US" dirty="0"/>
                        </a:p>
                      </a:txBody>
                      <a:tcPr/>
                    </a:tc>
                    <a:tc>
                      <a:txBody>
                        <a:bodyPr/>
                        <a:lstStyle/>
                        <a:p>
                          <a:r>
                            <a:rPr lang="en-US"/>
                            <a:t>p = 3.276083e-43 </a:t>
                          </a:r>
                          <a:endParaRPr lang="en-US" dirty="0"/>
                        </a:p>
                      </a:txBody>
                      <a:tcPr/>
                    </a:tc>
                    <a:tc>
                      <a:txBody>
                        <a:bodyPr/>
                        <a:lstStyle/>
                        <a:p>
                          <a:r>
                            <a:rPr lang="en-US"/>
                            <a:t>p-value = 0.0004998</a:t>
                          </a:r>
                          <a:endParaRPr lang="en-US" dirty="0"/>
                        </a:p>
                      </a:txBody>
                      <a:tcPr/>
                    </a:tc>
                    <a:extLst>
                      <a:ext uri="{0D108BD9-81ED-4DB2-BD59-A6C34878D82A}">
                        <a16:rowId xmlns:a16="http://schemas.microsoft.com/office/drawing/2014/main" val="2447730882"/>
                      </a:ext>
                    </a:extLst>
                  </a:tr>
                  <a:tr h="591232">
                    <a:tc>
                      <a:txBody>
                        <a:bodyPr/>
                        <a:lstStyle/>
                        <a:p>
                          <a:r>
                            <a:rPr lang="en-US"/>
                            <a:t>Gender</a:t>
                          </a:r>
                          <a:endParaRPr lang="en-US" dirty="0"/>
                        </a:p>
                      </a:txBody>
                      <a:tcPr/>
                    </a:tc>
                    <a:tc>
                      <a:txBody>
                        <a:bodyPr/>
                        <a:lstStyle/>
                        <a:p>
                          <a:r>
                            <a:rPr lang="en-US">
                              <a:solidFill>
                                <a:srgbClr val="FF0000"/>
                              </a:solidFill>
                            </a:rPr>
                            <a:t>p-value = 0.4888</a:t>
                          </a:r>
                          <a:endParaRPr lang="en-US" dirty="0">
                            <a:solidFill>
                              <a:srgbClr val="FF0000"/>
                            </a:solidFill>
                          </a:endParaRPr>
                        </a:p>
                      </a:txBody>
                      <a:tcPr/>
                    </a:tc>
                    <a:tc>
                      <a:txBody>
                        <a:bodyPr/>
                        <a:lstStyle/>
                        <a:p>
                          <a:r>
                            <a:rPr lang="en-US" dirty="0">
                              <a:solidFill>
                                <a:srgbClr val="FF0000"/>
                              </a:solidFill>
                            </a:rPr>
                            <a:t>p = 0.4698339</a:t>
                          </a:r>
                        </a:p>
                      </a:txBody>
                      <a:tcPr/>
                    </a:tc>
                    <a:extLst>
                      <a:ext uri="{0D108BD9-81ED-4DB2-BD59-A6C34878D82A}">
                        <a16:rowId xmlns:a16="http://schemas.microsoft.com/office/drawing/2014/main" val="1054762834"/>
                      </a:ext>
                    </a:extLst>
                  </a:tr>
                </a:tbl>
              </a:graphicData>
            </a:graphic>
          </p:graphicFrame>
        </mc:Choice>
        <mc:Fallback xmlns="">
          <p:graphicFrame>
            <p:nvGraphicFramePr>
              <p:cNvPr id="5" name="Table 4">
                <a:extLst>
                  <a:ext uri="{FF2B5EF4-FFF2-40B4-BE49-F238E27FC236}">
                    <a16:creationId xmlns:a16="http://schemas.microsoft.com/office/drawing/2014/main" id="{3DFE6C8C-1308-EC49-AD01-137761455A70}"/>
                  </a:ext>
                </a:extLst>
              </p:cNvPr>
              <p:cNvGraphicFramePr>
                <a:graphicFrameLocks noGrp="1"/>
              </p:cNvGraphicFramePr>
              <p:nvPr>
                <p:extLst>
                  <p:ext uri="{D42A27DB-BD31-4B8C-83A1-F6EECF244321}">
                    <p14:modId xmlns:p14="http://schemas.microsoft.com/office/powerpoint/2010/main" val="599312759"/>
                  </p:ext>
                </p:extLst>
              </p:nvPr>
            </p:nvGraphicFramePr>
            <p:xfrm>
              <a:off x="1451579" y="2180505"/>
              <a:ext cx="9603276" cy="3385410"/>
            </p:xfrm>
            <a:graphic>
              <a:graphicData uri="http://schemas.openxmlformats.org/drawingml/2006/table">
                <a:tbl>
                  <a:tblPr firstRow="1" bandRow="1">
                    <a:tableStyleId>{5C22544A-7EE6-4342-B048-85BDC9FD1C3A}</a:tableStyleId>
                  </a:tblPr>
                  <a:tblGrid>
                    <a:gridCol w="3201092">
                      <a:extLst>
                        <a:ext uri="{9D8B030D-6E8A-4147-A177-3AD203B41FA5}">
                          <a16:colId xmlns:a16="http://schemas.microsoft.com/office/drawing/2014/main" val="3713297951"/>
                        </a:ext>
                      </a:extLst>
                    </a:gridCol>
                    <a:gridCol w="3201092">
                      <a:extLst>
                        <a:ext uri="{9D8B030D-6E8A-4147-A177-3AD203B41FA5}">
                          <a16:colId xmlns:a16="http://schemas.microsoft.com/office/drawing/2014/main" val="3993802281"/>
                        </a:ext>
                      </a:extLst>
                    </a:gridCol>
                    <a:gridCol w="3201092">
                      <a:extLst>
                        <a:ext uri="{9D8B030D-6E8A-4147-A177-3AD203B41FA5}">
                          <a16:colId xmlns:a16="http://schemas.microsoft.com/office/drawing/2014/main" val="2874953905"/>
                        </a:ext>
                      </a:extLst>
                    </a:gridCol>
                  </a:tblGrid>
                  <a:tr h="10204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Churn vs. </a:t>
                          </a:r>
                        </a:p>
                        <a:p>
                          <a:endParaRPr lang="en-US" dirty="0"/>
                        </a:p>
                      </a:txBody>
                      <a:tcPr/>
                    </a:tc>
                    <a:tc>
                      <a:txBody>
                        <a:bodyPr/>
                        <a:lstStyle/>
                        <a:p>
                          <a:endParaRPr lang="en-US"/>
                        </a:p>
                      </a:txBody>
                      <a:tcPr>
                        <a:blipFill>
                          <a:blip r:embed="rId4"/>
                          <a:stretch>
                            <a:fillRect l="-100000" t="-2469" r="-100000" b="-230864"/>
                          </a:stretch>
                        </a:blipFill>
                      </a:tcPr>
                    </a:tc>
                    <a:tc>
                      <a:txBody>
                        <a:bodyPr/>
                        <a:lstStyle/>
                        <a:p>
                          <a:endParaRPr lang="en-US"/>
                        </a:p>
                      </a:txBody>
                      <a:tcPr>
                        <a:blipFill>
                          <a:blip r:embed="rId4"/>
                          <a:stretch>
                            <a:fillRect l="-200794" t="-2469" r="-397" b="-230864"/>
                          </a:stretch>
                        </a:blipFill>
                      </a:tcPr>
                    </a:tc>
                    <a:extLst>
                      <a:ext uri="{0D108BD9-81ED-4DB2-BD59-A6C34878D82A}">
                        <a16:rowId xmlns:a16="http://schemas.microsoft.com/office/drawing/2014/main" val="3528201618"/>
                      </a:ext>
                    </a:extLst>
                  </a:tr>
                  <a:tr h="5912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SeniorCitizen</a:t>
                          </a:r>
                          <a:endParaRPr lang="en-US" dirty="0"/>
                        </a:p>
                      </a:txBody>
                      <a:tcPr/>
                    </a:tc>
                    <a:tc>
                      <a:txBody>
                        <a:bodyPr/>
                        <a:lstStyle/>
                        <a:p>
                          <a:r>
                            <a:rPr lang="en-US" dirty="0"/>
                            <a:t>P = 9.477904e-37 </a:t>
                          </a:r>
                        </a:p>
                      </a:txBody>
                      <a:tcPr/>
                    </a:tc>
                    <a:tc>
                      <a:txBody>
                        <a:bodyPr/>
                        <a:lstStyle/>
                        <a:p>
                          <a:r>
                            <a:rPr lang="en-US" dirty="0"/>
                            <a:t>P = 0.0004998</a:t>
                          </a:r>
                        </a:p>
                      </a:txBody>
                      <a:tcPr/>
                    </a:tc>
                    <a:extLst>
                      <a:ext uri="{0D108BD9-81ED-4DB2-BD59-A6C34878D82A}">
                        <a16:rowId xmlns:a16="http://schemas.microsoft.com/office/drawing/2014/main" val="3990648786"/>
                      </a:ext>
                    </a:extLst>
                  </a:tr>
                  <a:tr h="5912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Partner</a:t>
                          </a:r>
                        </a:p>
                      </a:txBody>
                      <a:tcPr/>
                    </a:tc>
                    <a:tc>
                      <a:txBody>
                        <a:bodyPr/>
                        <a:lstStyle/>
                        <a:p>
                          <a:r>
                            <a:rPr lang="en-US"/>
                            <a:t>p = 1.519037e-36 </a:t>
                          </a:r>
                          <a:endParaRPr lang="en-US" dirty="0"/>
                        </a:p>
                      </a:txBody>
                      <a:tcPr/>
                    </a:tc>
                    <a:tc>
                      <a:txBody>
                        <a:bodyPr/>
                        <a:lstStyle/>
                        <a:p>
                          <a:r>
                            <a:rPr lang="en-US" dirty="0"/>
                            <a:t>p-value = 0.0004998</a:t>
                          </a:r>
                        </a:p>
                      </a:txBody>
                      <a:tcPr/>
                    </a:tc>
                    <a:extLst>
                      <a:ext uri="{0D108BD9-81ED-4DB2-BD59-A6C34878D82A}">
                        <a16:rowId xmlns:a16="http://schemas.microsoft.com/office/drawing/2014/main" val="1890119543"/>
                      </a:ext>
                    </a:extLst>
                  </a:tr>
                  <a:tr h="5912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Dependents</a:t>
                          </a:r>
                          <a:endParaRPr lang="en-US" dirty="0"/>
                        </a:p>
                      </a:txBody>
                      <a:tcPr/>
                    </a:tc>
                    <a:tc>
                      <a:txBody>
                        <a:bodyPr/>
                        <a:lstStyle/>
                        <a:p>
                          <a:r>
                            <a:rPr lang="en-US"/>
                            <a:t>p = 3.276083e-43 </a:t>
                          </a:r>
                          <a:endParaRPr lang="en-US" dirty="0"/>
                        </a:p>
                      </a:txBody>
                      <a:tcPr/>
                    </a:tc>
                    <a:tc>
                      <a:txBody>
                        <a:bodyPr/>
                        <a:lstStyle/>
                        <a:p>
                          <a:r>
                            <a:rPr lang="en-US"/>
                            <a:t>p-value = 0.0004998</a:t>
                          </a:r>
                          <a:endParaRPr lang="en-US" dirty="0"/>
                        </a:p>
                      </a:txBody>
                      <a:tcPr/>
                    </a:tc>
                    <a:extLst>
                      <a:ext uri="{0D108BD9-81ED-4DB2-BD59-A6C34878D82A}">
                        <a16:rowId xmlns:a16="http://schemas.microsoft.com/office/drawing/2014/main" val="2447730882"/>
                      </a:ext>
                    </a:extLst>
                  </a:tr>
                  <a:tr h="591232">
                    <a:tc>
                      <a:txBody>
                        <a:bodyPr/>
                        <a:lstStyle/>
                        <a:p>
                          <a:r>
                            <a:rPr lang="en-US"/>
                            <a:t>Gender</a:t>
                          </a:r>
                          <a:endParaRPr lang="en-US" dirty="0"/>
                        </a:p>
                      </a:txBody>
                      <a:tcPr/>
                    </a:tc>
                    <a:tc>
                      <a:txBody>
                        <a:bodyPr/>
                        <a:lstStyle/>
                        <a:p>
                          <a:r>
                            <a:rPr lang="en-US">
                              <a:solidFill>
                                <a:srgbClr val="FF0000"/>
                              </a:solidFill>
                            </a:rPr>
                            <a:t>p-value = 0.4888</a:t>
                          </a:r>
                          <a:endParaRPr lang="en-US" dirty="0">
                            <a:solidFill>
                              <a:srgbClr val="FF0000"/>
                            </a:solidFill>
                          </a:endParaRPr>
                        </a:p>
                      </a:txBody>
                      <a:tcPr/>
                    </a:tc>
                    <a:tc>
                      <a:txBody>
                        <a:bodyPr/>
                        <a:lstStyle/>
                        <a:p>
                          <a:r>
                            <a:rPr lang="en-US" dirty="0">
                              <a:solidFill>
                                <a:srgbClr val="FF0000"/>
                              </a:solidFill>
                            </a:rPr>
                            <a:t>p = 0.4698339</a:t>
                          </a:r>
                        </a:p>
                      </a:txBody>
                      <a:tcPr/>
                    </a:tc>
                    <a:extLst>
                      <a:ext uri="{0D108BD9-81ED-4DB2-BD59-A6C34878D82A}">
                        <a16:rowId xmlns:a16="http://schemas.microsoft.com/office/drawing/2014/main" val="1054762834"/>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6CCD4CE-CE9F-5B46-9A2B-4BF6134CA00B}"/>
                  </a:ext>
                </a:extLst>
              </p:cNvPr>
              <p:cNvSpPr txBox="1"/>
              <p:nvPr/>
            </p:nvSpPr>
            <p:spPr>
              <a:xfrm>
                <a:off x="2256615" y="1342388"/>
                <a:ext cx="7678769" cy="646331"/>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m:t>
                    </m:r>
                  </m:oMath>
                </a14:m>
                <a:r>
                  <a:rPr lang="zh-CN" altLang="en-US" dirty="0"/>
                  <a:t> </a:t>
                </a:r>
                <a:r>
                  <a:rPr lang="en-US" altLang="zh-CN" dirty="0"/>
                  <a:t>Churn</a:t>
                </a:r>
                <a:r>
                  <a:rPr lang="en-US" dirty="0"/>
                  <a:t> is not associated with ___     Vs.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 </m:t>
                    </m:r>
                  </m:oMath>
                </a14:m>
                <a:r>
                  <a:rPr lang="en-US" dirty="0"/>
                  <a:t>Churn is associated with  __ </a:t>
                </a:r>
              </a:p>
              <a:p>
                <a:endParaRPr lang="en-US" dirty="0"/>
              </a:p>
            </p:txBody>
          </p:sp>
        </mc:Choice>
        <mc:Fallback xmlns="">
          <p:sp>
            <p:nvSpPr>
              <p:cNvPr id="10" name="TextBox 9">
                <a:extLst>
                  <a:ext uri="{FF2B5EF4-FFF2-40B4-BE49-F238E27FC236}">
                    <a16:creationId xmlns:a16="http://schemas.microsoft.com/office/drawing/2014/main" id="{F6CCD4CE-CE9F-5B46-9A2B-4BF6134CA00B}"/>
                  </a:ext>
                </a:extLst>
              </p:cNvPr>
              <p:cNvSpPr txBox="1">
                <a:spLocks noRot="1" noChangeAspect="1" noMove="1" noResize="1" noEditPoints="1" noAdjustHandles="1" noChangeArrowheads="1" noChangeShapeType="1" noTextEdit="1"/>
              </p:cNvSpPr>
              <p:nvPr/>
            </p:nvSpPr>
            <p:spPr>
              <a:xfrm>
                <a:off x="2256615" y="1342388"/>
                <a:ext cx="7678769" cy="646331"/>
              </a:xfrm>
              <a:prstGeom prst="rect">
                <a:avLst/>
              </a:prstGeom>
              <a:blipFill>
                <a:blip r:embed="rId5"/>
                <a:stretch>
                  <a:fillRect t="-384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E83461-5398-7D44-88A7-D1C1BE6032CA}"/>
              </a:ext>
            </a:extLst>
          </p:cNvPr>
          <p:cNvSpPr txBox="1"/>
          <p:nvPr/>
        </p:nvSpPr>
        <p:spPr>
          <a:xfrm>
            <a:off x="477078" y="406841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8132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CE9B687-2515-774D-A617-AEB09AA65C51}"/>
              </a:ext>
            </a:extLst>
          </p:cNvPr>
          <p:cNvSpPr>
            <a:spLocks noGrp="1"/>
          </p:cNvSpPr>
          <p:nvPr>
            <p:ph type="title"/>
          </p:nvPr>
        </p:nvSpPr>
        <p:spPr>
          <a:xfrm>
            <a:off x="1776424" y="4460798"/>
            <a:ext cx="8637073" cy="558063"/>
          </a:xfrm>
        </p:spPr>
        <p:txBody>
          <a:bodyPr vert="horz" lIns="91440" tIns="45720" rIns="91440" bIns="0" rtlCol="0" anchor="b">
            <a:normAutofit/>
          </a:bodyPr>
          <a:lstStyle/>
          <a:p>
            <a:r>
              <a:rPr lang="en-US" sz="1700" cap="none" dirty="0"/>
              <a:t>Let look at contract attributes</a:t>
            </a:r>
            <a:br>
              <a:rPr lang="en-US" sz="1700" cap="none" dirty="0"/>
            </a:br>
            <a:endParaRPr lang="en-US" sz="1700" cap="none" dirty="0"/>
          </a:p>
        </p:txBody>
      </p:sp>
      <p:pic>
        <p:nvPicPr>
          <p:cNvPr id="7" name="Picture 6" descr="A close up of a map&#10;&#10;Description automatically generated">
            <a:extLst>
              <a:ext uri="{FF2B5EF4-FFF2-40B4-BE49-F238E27FC236}">
                <a16:creationId xmlns:a16="http://schemas.microsoft.com/office/drawing/2014/main" id="{BF6EEB08-5C7C-FA4B-AFA2-B289362ADD66}"/>
              </a:ext>
            </a:extLst>
          </p:cNvPr>
          <p:cNvPicPr>
            <a:picLocks noChangeAspect="1"/>
          </p:cNvPicPr>
          <p:nvPr/>
        </p:nvPicPr>
        <p:blipFill>
          <a:blip r:embed="rId4"/>
          <a:stretch>
            <a:fillRect/>
          </a:stretch>
        </p:blipFill>
        <p:spPr>
          <a:xfrm>
            <a:off x="6094960" y="954665"/>
            <a:ext cx="5071023" cy="3331489"/>
          </a:xfrm>
          <a:prstGeom prst="rect">
            <a:avLst/>
          </a:prstGeom>
        </p:spPr>
      </p:pic>
      <p:pic>
        <p:nvPicPr>
          <p:cNvPr id="5" name="Content Placeholder 4" descr="A screenshot of a cell phone&#10;&#10;Description automatically generated">
            <a:extLst>
              <a:ext uri="{FF2B5EF4-FFF2-40B4-BE49-F238E27FC236}">
                <a16:creationId xmlns:a16="http://schemas.microsoft.com/office/drawing/2014/main" id="{D1960665-411C-FE43-8606-C485186EBA85}"/>
              </a:ext>
            </a:extLst>
          </p:cNvPr>
          <p:cNvPicPr>
            <a:picLocks noGrp="1" noChangeAspect="1"/>
          </p:cNvPicPr>
          <p:nvPr>
            <p:ph idx="1"/>
          </p:nvPr>
        </p:nvPicPr>
        <p:blipFill>
          <a:blip r:embed="rId5"/>
          <a:stretch>
            <a:fillRect/>
          </a:stretch>
        </p:blipFill>
        <p:spPr>
          <a:xfrm>
            <a:off x="772733" y="986485"/>
            <a:ext cx="4750640" cy="3299673"/>
          </a:xfrm>
          <a:prstGeom prst="rect">
            <a:avLst/>
          </a:prstGeom>
        </p:spPr>
      </p:pic>
      <p:cxnSp>
        <p:nvCxnSpPr>
          <p:cNvPr id="24" name="Straight Connector 23">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6" name="Picture 25">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834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5F547C0D-169B-CA4D-8F7C-67B913364D1A}"/>
              </a:ext>
            </a:extLst>
          </p:cNvPr>
          <p:cNvSpPr>
            <a:spLocks noGrp="1"/>
          </p:cNvSpPr>
          <p:nvPr>
            <p:ph type="title"/>
          </p:nvPr>
        </p:nvSpPr>
        <p:spPr>
          <a:xfrm>
            <a:off x="1451579" y="804519"/>
            <a:ext cx="5550357" cy="1049235"/>
          </a:xfrm>
        </p:spPr>
        <p:txBody>
          <a:bodyPr>
            <a:normAutofit fontScale="90000"/>
          </a:bodyPr>
          <a:lstStyle/>
          <a:p>
            <a:br>
              <a:rPr lang="en-US" b="1" dirty="0"/>
            </a:br>
            <a:r>
              <a:rPr lang="en-US" b="1" dirty="0"/>
              <a:t>K-S </a:t>
            </a:r>
            <a:r>
              <a:rPr lang="en-US" b="1" cap="none" dirty="0"/>
              <a:t>Test: </a:t>
            </a:r>
            <a:r>
              <a:rPr lang="en-US" sz="2200" cap="none" dirty="0"/>
              <a:t>(</a:t>
            </a:r>
            <a:r>
              <a:rPr lang="en-US" sz="2200" cap="none" dirty="0">
                <a:solidFill>
                  <a:srgbClr val="FF0000"/>
                </a:solidFill>
              </a:rPr>
              <a:t>Monthly Charges</a:t>
            </a:r>
            <a:r>
              <a:rPr lang="en-US" sz="2200" cap="none" dirty="0"/>
              <a:t>)</a:t>
            </a:r>
            <a:br>
              <a:rPr lang="en-US" sz="2200" cap="none" dirty="0"/>
            </a:br>
            <a:endParaRPr lang="en-US" sz="2200" dirty="0"/>
          </a:p>
        </p:txBody>
      </p:sp>
      <p:sp>
        <p:nvSpPr>
          <p:cNvPr id="72" name="Rectangle 71">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DE02662C-1D1A-AF46-BA16-2D96F6367FDC}"/>
              </a:ext>
            </a:extLst>
          </p:cNvPr>
          <p:cNvSpPr>
            <a:spLocks noGrp="1"/>
          </p:cNvSpPr>
          <p:nvPr>
            <p:ph idx="1"/>
          </p:nvPr>
        </p:nvSpPr>
        <p:spPr>
          <a:xfrm>
            <a:off x="1451579" y="2015732"/>
            <a:ext cx="5550357" cy="3450613"/>
          </a:xfrm>
        </p:spPr>
        <p:txBody>
          <a:bodyPr>
            <a:normAutofit fontScale="85000" lnSpcReduction="20000"/>
          </a:bodyPr>
          <a:lstStyle/>
          <a:p>
            <a:r>
              <a:rPr lang="en-US" dirty="0"/>
              <a:t>Do the lost customers pay more each month than the loyal customers?</a:t>
            </a:r>
          </a:p>
          <a:p>
            <a:r>
              <a:rPr lang="en-US" dirty="0"/>
              <a:t>if</a:t>
            </a:r>
            <a:r>
              <a:rPr lang="zh-CN" altLang="en-US" dirty="0"/>
              <a:t> </a:t>
            </a:r>
            <a:r>
              <a:rPr lang="en-US" dirty="0"/>
              <a:t>c</a:t>
            </a:r>
            <a:r>
              <a:rPr lang="en-US" altLang="zh-CN" dirty="0"/>
              <a:t>ustomer</a:t>
            </a:r>
            <a:r>
              <a:rPr lang="zh-CN" altLang="en-US" dirty="0"/>
              <a:t> </a:t>
            </a:r>
            <a:r>
              <a:rPr lang="en-US" altLang="zh-CN" dirty="0"/>
              <a:t>retention</a:t>
            </a:r>
            <a:r>
              <a:rPr lang="zh-CN" altLang="en-US" dirty="0"/>
              <a:t> </a:t>
            </a:r>
            <a:r>
              <a:rPr lang="en-US" altLang="zh-CN" dirty="0"/>
              <a:t>and customer churn come</a:t>
            </a:r>
            <a:r>
              <a:rPr lang="zh-CN" altLang="en-US" dirty="0"/>
              <a:t> </a:t>
            </a:r>
            <a:r>
              <a:rPr lang="en-US" altLang="zh-CN" dirty="0"/>
              <a:t>from the same distribution?</a:t>
            </a:r>
          </a:p>
          <a:p>
            <a:endParaRPr lang="en-US" altLang="zh-CN" dirty="0"/>
          </a:p>
          <a:p>
            <a:r>
              <a:rPr lang="en-US" sz="1800" b="1" dirty="0"/>
              <a:t>Assumptions</a:t>
            </a:r>
          </a:p>
          <a:p>
            <a:r>
              <a:rPr lang="en-US" sz="1800" dirty="0"/>
              <a:t>The null hypothesis is both samples are </a:t>
            </a:r>
            <a:r>
              <a:rPr lang="en-US" sz="1800" dirty="0">
                <a:solidFill>
                  <a:srgbClr val="FF0000"/>
                </a:solidFill>
              </a:rPr>
              <a:t>randomly</a:t>
            </a:r>
            <a:r>
              <a:rPr lang="en-US" sz="1800" dirty="0"/>
              <a:t> drawn from the same (pooled) set of values.</a:t>
            </a:r>
          </a:p>
          <a:p>
            <a:r>
              <a:rPr lang="en-US" sz="1800" dirty="0"/>
              <a:t>The two samples are mutually </a:t>
            </a:r>
            <a:r>
              <a:rPr lang="en-US" sz="1800" dirty="0">
                <a:solidFill>
                  <a:srgbClr val="FF0000"/>
                </a:solidFill>
              </a:rPr>
              <a:t>independent</a:t>
            </a:r>
            <a:r>
              <a:rPr lang="en-US" sz="1800" dirty="0"/>
              <a:t>.</a:t>
            </a:r>
          </a:p>
          <a:p>
            <a:r>
              <a:rPr lang="en-US" sz="1800" dirty="0">
                <a:solidFill>
                  <a:srgbClr val="FF0000"/>
                </a:solidFill>
              </a:rPr>
              <a:t>continuous</a:t>
            </a:r>
            <a:r>
              <a:rPr lang="en-US" sz="1800" dirty="0"/>
              <a:t> variables</a:t>
            </a:r>
            <a:endParaRPr lang="en-US" altLang="zh-CN" sz="1800" dirty="0"/>
          </a:p>
          <a:p>
            <a:endParaRPr lang="en-US" dirty="0"/>
          </a:p>
        </p:txBody>
      </p:sp>
      <p:pic>
        <p:nvPicPr>
          <p:cNvPr id="9" name="Picture 8" descr="A close up of a map&#10;&#10;Description automatically generated">
            <a:extLst>
              <a:ext uri="{FF2B5EF4-FFF2-40B4-BE49-F238E27FC236}">
                <a16:creationId xmlns:a16="http://schemas.microsoft.com/office/drawing/2014/main" id="{03C53AF8-1CF6-0947-B0B8-D5E198A3BF39}"/>
              </a:ext>
            </a:extLst>
          </p:cNvPr>
          <p:cNvPicPr>
            <a:picLocks noChangeAspect="1"/>
          </p:cNvPicPr>
          <p:nvPr/>
        </p:nvPicPr>
        <p:blipFill>
          <a:blip r:embed="rId3"/>
          <a:stretch>
            <a:fillRect/>
          </a:stretch>
        </p:blipFill>
        <p:spPr>
          <a:xfrm>
            <a:off x="7509480" y="481109"/>
            <a:ext cx="4003063" cy="2491906"/>
          </a:xfrm>
          <a:prstGeom prst="rect">
            <a:avLst/>
          </a:prstGeom>
        </p:spPr>
      </p:pic>
      <p:pic>
        <p:nvPicPr>
          <p:cNvPr id="11" name="Picture 10" descr="A picture containing screenshot&#10;&#10;Description automatically generated">
            <a:extLst>
              <a:ext uri="{FF2B5EF4-FFF2-40B4-BE49-F238E27FC236}">
                <a16:creationId xmlns:a16="http://schemas.microsoft.com/office/drawing/2014/main" id="{A359875E-E173-994F-9944-505DA187A534}"/>
              </a:ext>
            </a:extLst>
          </p:cNvPr>
          <p:cNvPicPr>
            <a:picLocks noChangeAspect="1"/>
          </p:cNvPicPr>
          <p:nvPr/>
        </p:nvPicPr>
        <p:blipFill>
          <a:blip r:embed="rId4"/>
          <a:stretch>
            <a:fillRect/>
          </a:stretch>
        </p:blipFill>
        <p:spPr>
          <a:xfrm>
            <a:off x="7509480" y="3138486"/>
            <a:ext cx="4003064" cy="2491907"/>
          </a:xfrm>
          <a:prstGeom prst="rect">
            <a:avLst/>
          </a:prstGeom>
        </p:spPr>
      </p:pic>
      <p:pic>
        <p:nvPicPr>
          <p:cNvPr id="74" name="Picture 73">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6" name="Straight Connector 75">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F13E7DE-053F-684A-9621-796ACFA3EC5C}"/>
              </a:ext>
            </a:extLst>
          </p:cNvPr>
          <p:cNvSpPr txBox="1"/>
          <p:nvPr/>
        </p:nvSpPr>
        <p:spPr>
          <a:xfrm>
            <a:off x="8530542" y="5658514"/>
            <a:ext cx="2689326" cy="369332"/>
          </a:xfrm>
          <a:prstGeom prst="rect">
            <a:avLst/>
          </a:prstGeom>
          <a:noFill/>
        </p:spPr>
        <p:txBody>
          <a:bodyPr wrap="none" rtlCol="0">
            <a:spAutoFit/>
          </a:bodyPr>
          <a:lstStyle/>
          <a:p>
            <a:r>
              <a:rPr lang="en-US" dirty="0"/>
              <a:t>It’s not normal distribution</a:t>
            </a:r>
          </a:p>
        </p:txBody>
      </p:sp>
      <p:sp>
        <p:nvSpPr>
          <p:cNvPr id="4" name="TextBox 3">
            <a:extLst>
              <a:ext uri="{FF2B5EF4-FFF2-40B4-BE49-F238E27FC236}">
                <a16:creationId xmlns:a16="http://schemas.microsoft.com/office/drawing/2014/main" id="{6FE8F702-64E7-6D45-BECA-5E363BBFBAAB}"/>
              </a:ext>
            </a:extLst>
          </p:cNvPr>
          <p:cNvSpPr txBox="1"/>
          <p:nvPr/>
        </p:nvSpPr>
        <p:spPr>
          <a:xfrm>
            <a:off x="132522" y="63503"/>
            <a:ext cx="5649303" cy="553998"/>
          </a:xfrm>
          <a:prstGeom prst="rect">
            <a:avLst/>
          </a:prstGeom>
          <a:noFill/>
        </p:spPr>
        <p:txBody>
          <a:bodyPr wrap="none" rtlCol="0">
            <a:spAutoFit/>
          </a:bodyPr>
          <a:lstStyle/>
          <a:p>
            <a:r>
              <a:rPr lang="en-US" sz="3000" b="1" dirty="0"/>
              <a:t>Let look at contract attributes</a:t>
            </a:r>
          </a:p>
        </p:txBody>
      </p:sp>
    </p:spTree>
    <p:extLst>
      <p:ext uri="{BB962C8B-B14F-4D97-AF65-F5344CB8AC3E}">
        <p14:creationId xmlns:p14="http://schemas.microsoft.com/office/powerpoint/2010/main" val="169630636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5182</TotalTime>
  <Words>3262</Words>
  <Application>Microsoft Macintosh PowerPoint</Application>
  <PresentationFormat>Widescreen</PresentationFormat>
  <Paragraphs>272</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Gill Sans MT</vt:lpstr>
      <vt:lpstr>Wingdings</vt:lpstr>
      <vt:lpstr>Gallery</vt:lpstr>
      <vt:lpstr>Telcom Customer Churn Analysis </vt:lpstr>
      <vt:lpstr>Objective</vt:lpstr>
      <vt:lpstr>PowerPoint Presentation</vt:lpstr>
      <vt:lpstr>Overview of the Data (Customer churn: is the percentage of customers that stopped using company's product or service)</vt:lpstr>
      <vt:lpstr>Data Manipulation</vt:lpstr>
      <vt:lpstr>For user attributes, I am interested in the following questions.</vt:lpstr>
      <vt:lpstr>Permutation χ^2 Test: Churn  Vs. Categorical Variables</vt:lpstr>
      <vt:lpstr>Let look at contract attributes </vt:lpstr>
      <vt:lpstr> K-S Test: (Monthly Charges) </vt:lpstr>
      <vt:lpstr>K-S Test: (Monthly Charges)</vt:lpstr>
      <vt:lpstr>Sign Test: (Monthly Charges) If my data match up with national averages 65.5?</vt:lpstr>
      <vt:lpstr>Wilcoxon Rank Sum Test: (Monthly Charges by Partner)</vt:lpstr>
      <vt:lpstr>Wilcoxon Rank Sum Test: (Monthly Charges by Partner)</vt:lpstr>
      <vt:lpstr>Does the contract have any effect on customer churn?</vt:lpstr>
      <vt:lpstr>PowerPoint Presentation</vt:lpstr>
      <vt:lpstr>Ansari-Bratest Test: One Year  Vs.  Month-to-month (Is there much difference between a monthly contract and an annual contract?)</vt:lpstr>
      <vt:lpstr>Wilcoxon Rank Sum Test: (Two Year Vs. One Year) Is the monthly charge for one year and two years the same?</vt:lpstr>
      <vt:lpstr>Kruskal–Wallis Test: (Month-to-month  Vs. Two Year Vs. One Year) Is the monthly charge the same for all different contract? </vt:lpstr>
      <vt:lpstr>Association:  Monthlycharges Vs. Tenure</vt:lpstr>
      <vt:lpstr>Permutation χ^2 Test: Churn  Vs. Categorical Variables</vt:lpstr>
      <vt:lpstr>PowerPoint Presentation</vt:lpstr>
      <vt:lpstr>Bootstrap</vt:lpstr>
      <vt:lpstr>Conclusion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Telco Customer Churn Analysis </dc:title>
  <dc:creator>Hai Du</dc:creator>
  <cp:lastModifiedBy>Hai Du</cp:lastModifiedBy>
  <cp:revision>55</cp:revision>
  <dcterms:created xsi:type="dcterms:W3CDTF">2020-07-20T16:01:18Z</dcterms:created>
  <dcterms:modified xsi:type="dcterms:W3CDTF">2020-07-24T23:00:33Z</dcterms:modified>
</cp:coreProperties>
</file>